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1" r:id="rId2"/>
    <p:sldId id="260" r:id="rId3"/>
  </p:sldIdLst>
  <p:sldSz cx="7775575" cy="1090771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userDrawn="1">
          <p15:clr>
            <a:srgbClr val="A4A3A4"/>
          </p15:clr>
        </p15:guide>
        <p15:guide id="2" pos="244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DFE"/>
    <a:srgbClr val="00DE64"/>
    <a:srgbClr val="00F26D"/>
    <a:srgbClr val="FFC9CA"/>
    <a:srgbClr val="61D6FF"/>
    <a:srgbClr val="BBF3C0"/>
    <a:srgbClr val="FFFFFB"/>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72" autoAdjust="0"/>
    <p:restoredTop sz="94660"/>
  </p:normalViewPr>
  <p:slideViewPr>
    <p:cSldViewPr snapToGrid="0" showGuides="1">
      <p:cViewPr>
        <p:scale>
          <a:sx n="125" d="100"/>
          <a:sy n="125" d="100"/>
        </p:scale>
        <p:origin x="989" y="-3984"/>
      </p:cViewPr>
      <p:guideLst>
        <p:guide orient="horz" pos="3436"/>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386D23-5B38-2A45-71F0-F4FBE5F9CCAE}"/>
              </a:ext>
            </a:extLst>
          </p:cNvPr>
          <p:cNvSpPr>
            <a:spLocks noGrp="1"/>
          </p:cNvSpPr>
          <p:nvPr>
            <p:ph type="ctrTitle"/>
          </p:nvPr>
        </p:nvSpPr>
        <p:spPr>
          <a:xfrm>
            <a:off x="971947" y="1785129"/>
            <a:ext cx="5831681" cy="3797500"/>
          </a:xfrm>
        </p:spPr>
        <p:txBody>
          <a:bodyPr anchor="b"/>
          <a:lstStyle>
            <a:lvl1pPr algn="ctr">
              <a:defRPr sz="3827"/>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0BDE402-8C2D-D33A-CBC2-8CFD0E10B0D3}"/>
              </a:ext>
            </a:extLst>
          </p:cNvPr>
          <p:cNvSpPr>
            <a:spLocks noGrp="1"/>
          </p:cNvSpPr>
          <p:nvPr>
            <p:ph type="subTitle" idx="1"/>
          </p:nvPr>
        </p:nvSpPr>
        <p:spPr>
          <a:xfrm>
            <a:off x="971947" y="5729075"/>
            <a:ext cx="5831681" cy="2633505"/>
          </a:xfrm>
        </p:spPr>
        <p:txBody>
          <a:bodyPr/>
          <a:lstStyle>
            <a:lvl1pPr marL="0" indent="0" algn="ctr">
              <a:buNone/>
              <a:defRPr sz="1531"/>
            </a:lvl1pPr>
            <a:lvl2pPr marL="291602" indent="0" algn="ctr">
              <a:buNone/>
              <a:defRPr sz="1276"/>
            </a:lvl2pPr>
            <a:lvl3pPr marL="583204" indent="0" algn="ctr">
              <a:buNone/>
              <a:defRPr sz="1148"/>
            </a:lvl3pPr>
            <a:lvl4pPr marL="874806" indent="0" algn="ctr">
              <a:buNone/>
              <a:defRPr sz="1020"/>
            </a:lvl4pPr>
            <a:lvl5pPr marL="1166409" indent="0" algn="ctr">
              <a:buNone/>
              <a:defRPr sz="1020"/>
            </a:lvl5pPr>
            <a:lvl6pPr marL="1458011" indent="0" algn="ctr">
              <a:buNone/>
              <a:defRPr sz="1020"/>
            </a:lvl6pPr>
            <a:lvl7pPr marL="1749613" indent="0" algn="ctr">
              <a:buNone/>
              <a:defRPr sz="1020"/>
            </a:lvl7pPr>
            <a:lvl8pPr marL="2041215" indent="0" algn="ctr">
              <a:buNone/>
              <a:defRPr sz="1020"/>
            </a:lvl8pPr>
            <a:lvl9pPr marL="2332817" indent="0" algn="ctr">
              <a:buNone/>
              <a:defRPr sz="102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4A0CD2E-613F-F7FE-78AD-EB9AB8313762}"/>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5" name="フッター プレースホルダー 4">
            <a:extLst>
              <a:ext uri="{FF2B5EF4-FFF2-40B4-BE49-F238E27FC236}">
                <a16:creationId xmlns:a16="http://schemas.microsoft.com/office/drawing/2014/main" id="{19AAFE57-C15E-A2AC-C1B8-288F9B02A8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7F73EF-2FD9-1D87-3471-CB9EC2E8932A}"/>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08385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0F8BB6-27CF-F7AE-1807-243581D8904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FDFE860-4F03-B662-FB3B-58D71EACDDA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2D0946E-4930-9245-C53A-69CC214564D3}"/>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5" name="フッター プレースホルダー 4">
            <a:extLst>
              <a:ext uri="{FF2B5EF4-FFF2-40B4-BE49-F238E27FC236}">
                <a16:creationId xmlns:a16="http://schemas.microsoft.com/office/drawing/2014/main" id="{65837165-F682-5774-A61F-15625D9FEF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EC6032-FBF3-AEE8-B63D-8A5AA824E8B4}"/>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066065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E3DBF85-A488-6F88-48B2-253565B8AEAD}"/>
              </a:ext>
            </a:extLst>
          </p:cNvPr>
          <p:cNvSpPr>
            <a:spLocks noGrp="1"/>
          </p:cNvSpPr>
          <p:nvPr>
            <p:ph type="title" orient="vert"/>
          </p:nvPr>
        </p:nvSpPr>
        <p:spPr>
          <a:xfrm>
            <a:off x="5564396" y="580735"/>
            <a:ext cx="1676608" cy="9243783"/>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58F89CC-7D0A-DD96-CA84-847B8C5EB1CD}"/>
              </a:ext>
            </a:extLst>
          </p:cNvPr>
          <p:cNvSpPr>
            <a:spLocks noGrp="1"/>
          </p:cNvSpPr>
          <p:nvPr>
            <p:ph type="body" orient="vert" idx="1"/>
          </p:nvPr>
        </p:nvSpPr>
        <p:spPr>
          <a:xfrm>
            <a:off x="534571" y="580735"/>
            <a:ext cx="4932630" cy="92437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027B7B-7FDF-3864-B2E4-4D23DC6369CF}"/>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5" name="フッター プレースホルダー 4">
            <a:extLst>
              <a:ext uri="{FF2B5EF4-FFF2-40B4-BE49-F238E27FC236}">
                <a16:creationId xmlns:a16="http://schemas.microsoft.com/office/drawing/2014/main" id="{03F496C5-61DA-1EC1-9295-DEFEAC6A44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E5C409-D43F-D6C6-6813-D099B4B6BA31}"/>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428780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21CD0-5471-EDC3-DF39-B160AA248E2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90C8A65-1E0E-2B7D-3D99-59C94DDA502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498226A-4A9E-1B67-6671-E2A6C2F064AF}"/>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5" name="フッター プレースホルダー 4">
            <a:extLst>
              <a:ext uri="{FF2B5EF4-FFF2-40B4-BE49-F238E27FC236}">
                <a16:creationId xmlns:a16="http://schemas.microsoft.com/office/drawing/2014/main" id="{63E217F2-AA84-06C6-8C41-E04D6D3E9F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2AE19D-082C-0693-0252-9E5629871646}"/>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345787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4C83CB-7283-D47A-1ADA-5CAA733ABC59}"/>
              </a:ext>
            </a:extLst>
          </p:cNvPr>
          <p:cNvSpPr>
            <a:spLocks noGrp="1"/>
          </p:cNvSpPr>
          <p:nvPr>
            <p:ph type="title"/>
          </p:nvPr>
        </p:nvSpPr>
        <p:spPr>
          <a:xfrm>
            <a:off x="530521" y="2719355"/>
            <a:ext cx="6706433" cy="4537305"/>
          </a:xfrm>
        </p:spPr>
        <p:txBody>
          <a:bodyPr anchor="b"/>
          <a:lstStyle>
            <a:lvl1pPr>
              <a:defRPr sz="3827"/>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455C83B-9494-BE76-B604-F12ABCF5BC14}"/>
              </a:ext>
            </a:extLst>
          </p:cNvPr>
          <p:cNvSpPr>
            <a:spLocks noGrp="1"/>
          </p:cNvSpPr>
          <p:nvPr>
            <p:ph type="body" idx="1"/>
          </p:nvPr>
        </p:nvSpPr>
        <p:spPr>
          <a:xfrm>
            <a:off x="530521" y="7299585"/>
            <a:ext cx="6706433" cy="2386061"/>
          </a:xfrm>
        </p:spPr>
        <p:txBody>
          <a:bodyPr/>
          <a:lstStyle>
            <a:lvl1pPr marL="0" indent="0">
              <a:buNone/>
              <a:defRPr sz="1531">
                <a:solidFill>
                  <a:schemeClr val="tx1">
                    <a:tint val="75000"/>
                  </a:schemeClr>
                </a:solidFill>
              </a:defRPr>
            </a:lvl1pPr>
            <a:lvl2pPr marL="291602" indent="0">
              <a:buNone/>
              <a:defRPr sz="1276">
                <a:solidFill>
                  <a:schemeClr val="tx1">
                    <a:tint val="75000"/>
                  </a:schemeClr>
                </a:solidFill>
              </a:defRPr>
            </a:lvl2pPr>
            <a:lvl3pPr marL="583204" indent="0">
              <a:buNone/>
              <a:defRPr sz="1148">
                <a:solidFill>
                  <a:schemeClr val="tx1">
                    <a:tint val="75000"/>
                  </a:schemeClr>
                </a:solidFill>
              </a:defRPr>
            </a:lvl3pPr>
            <a:lvl4pPr marL="874806" indent="0">
              <a:buNone/>
              <a:defRPr sz="1020">
                <a:solidFill>
                  <a:schemeClr val="tx1">
                    <a:tint val="75000"/>
                  </a:schemeClr>
                </a:solidFill>
              </a:defRPr>
            </a:lvl4pPr>
            <a:lvl5pPr marL="1166409" indent="0">
              <a:buNone/>
              <a:defRPr sz="1020">
                <a:solidFill>
                  <a:schemeClr val="tx1">
                    <a:tint val="75000"/>
                  </a:schemeClr>
                </a:solidFill>
              </a:defRPr>
            </a:lvl5pPr>
            <a:lvl6pPr marL="1458011" indent="0">
              <a:buNone/>
              <a:defRPr sz="1020">
                <a:solidFill>
                  <a:schemeClr val="tx1">
                    <a:tint val="75000"/>
                  </a:schemeClr>
                </a:solidFill>
              </a:defRPr>
            </a:lvl6pPr>
            <a:lvl7pPr marL="1749613" indent="0">
              <a:buNone/>
              <a:defRPr sz="1020">
                <a:solidFill>
                  <a:schemeClr val="tx1">
                    <a:tint val="75000"/>
                  </a:schemeClr>
                </a:solidFill>
              </a:defRPr>
            </a:lvl7pPr>
            <a:lvl8pPr marL="2041215" indent="0">
              <a:buNone/>
              <a:defRPr sz="1020">
                <a:solidFill>
                  <a:schemeClr val="tx1">
                    <a:tint val="75000"/>
                  </a:schemeClr>
                </a:solidFill>
              </a:defRPr>
            </a:lvl8pPr>
            <a:lvl9pPr marL="2332817" indent="0">
              <a:buNone/>
              <a:defRPr sz="102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5C058C-CDED-AC74-B0B9-83E3798970BB}"/>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5" name="フッター プレースホルダー 4">
            <a:extLst>
              <a:ext uri="{FF2B5EF4-FFF2-40B4-BE49-F238E27FC236}">
                <a16:creationId xmlns:a16="http://schemas.microsoft.com/office/drawing/2014/main" id="{43A6E9A8-AF7E-99C8-E1D7-C1850C5DA8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B5CC1B-F8EC-B8F4-E7D7-47D7EBF08A9D}"/>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156201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180409-7597-27FA-4573-98313415F35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54E4C5-5889-C1BC-D539-0EE8545DC2C5}"/>
              </a:ext>
            </a:extLst>
          </p:cNvPr>
          <p:cNvSpPr>
            <a:spLocks noGrp="1"/>
          </p:cNvSpPr>
          <p:nvPr>
            <p:ph sz="half" idx="1"/>
          </p:nvPr>
        </p:nvSpPr>
        <p:spPr>
          <a:xfrm>
            <a:off x="534571"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AC17670-40B9-69DF-8175-2B42DFAD34BE}"/>
              </a:ext>
            </a:extLst>
          </p:cNvPr>
          <p:cNvSpPr>
            <a:spLocks noGrp="1"/>
          </p:cNvSpPr>
          <p:nvPr>
            <p:ph sz="half" idx="2"/>
          </p:nvPr>
        </p:nvSpPr>
        <p:spPr>
          <a:xfrm>
            <a:off x="3936385"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78D9A02-E9D1-F032-1A6B-989DD18DB96F}"/>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6" name="フッター プレースホルダー 5">
            <a:extLst>
              <a:ext uri="{FF2B5EF4-FFF2-40B4-BE49-F238E27FC236}">
                <a16:creationId xmlns:a16="http://schemas.microsoft.com/office/drawing/2014/main" id="{36C99EBB-8F23-CF44-CC33-94F0A03720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A82E12B-B93E-297D-D1A7-7A0A1ADFF9B2}"/>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75216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676539-B099-4691-165A-4ACFD1FB70BF}"/>
              </a:ext>
            </a:extLst>
          </p:cNvPr>
          <p:cNvSpPr>
            <a:spLocks noGrp="1"/>
          </p:cNvSpPr>
          <p:nvPr>
            <p:ph type="title"/>
          </p:nvPr>
        </p:nvSpPr>
        <p:spPr>
          <a:xfrm>
            <a:off x="535584" y="580736"/>
            <a:ext cx="6706433" cy="210832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D3BC57-8C5A-48A2-71E6-A104C9FEB222}"/>
              </a:ext>
            </a:extLst>
          </p:cNvPr>
          <p:cNvSpPr>
            <a:spLocks noGrp="1"/>
          </p:cNvSpPr>
          <p:nvPr>
            <p:ph type="body" idx="1"/>
          </p:nvPr>
        </p:nvSpPr>
        <p:spPr>
          <a:xfrm>
            <a:off x="535584" y="2673905"/>
            <a:ext cx="32894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065B40F-235C-5C66-F919-2B418B0A6F32}"/>
              </a:ext>
            </a:extLst>
          </p:cNvPr>
          <p:cNvSpPr>
            <a:spLocks noGrp="1"/>
          </p:cNvSpPr>
          <p:nvPr>
            <p:ph sz="half" idx="2"/>
          </p:nvPr>
        </p:nvSpPr>
        <p:spPr>
          <a:xfrm>
            <a:off x="535584" y="3984345"/>
            <a:ext cx="32894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5552813-4439-E405-CCE2-558C23E64B57}"/>
              </a:ext>
            </a:extLst>
          </p:cNvPr>
          <p:cNvSpPr>
            <a:spLocks noGrp="1"/>
          </p:cNvSpPr>
          <p:nvPr>
            <p:ph type="body" sz="quarter" idx="3"/>
          </p:nvPr>
        </p:nvSpPr>
        <p:spPr>
          <a:xfrm>
            <a:off x="3936385" y="2673905"/>
            <a:ext cx="33056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FF3C301-53B3-D72C-D431-9532C82010E7}"/>
              </a:ext>
            </a:extLst>
          </p:cNvPr>
          <p:cNvSpPr>
            <a:spLocks noGrp="1"/>
          </p:cNvSpPr>
          <p:nvPr>
            <p:ph sz="quarter" idx="4"/>
          </p:nvPr>
        </p:nvSpPr>
        <p:spPr>
          <a:xfrm>
            <a:off x="3936385" y="3984345"/>
            <a:ext cx="33056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BC9FC53-3B95-FC30-0B04-C51B432CF49D}"/>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8" name="フッター プレースホルダー 7">
            <a:extLst>
              <a:ext uri="{FF2B5EF4-FFF2-40B4-BE49-F238E27FC236}">
                <a16:creationId xmlns:a16="http://schemas.microsoft.com/office/drawing/2014/main" id="{10B1F1CB-0B34-B2BE-3590-5EE1F3E6BF2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201F392-9AA4-C7A0-CF53-F2C1E2C7FA22}"/>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56231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20186C-0C2E-5A38-74F7-1BA0CCDC0BE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0DA66B0-EADB-A2C6-BD6A-FD7C5A594885}"/>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4" name="フッター プレースホルダー 3">
            <a:extLst>
              <a:ext uri="{FF2B5EF4-FFF2-40B4-BE49-F238E27FC236}">
                <a16:creationId xmlns:a16="http://schemas.microsoft.com/office/drawing/2014/main" id="{A1AF734E-2929-45D7-2918-1A67B78F1CB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3233583-F8B6-4F41-2C40-0F0CC967E0B0}"/>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103209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43AFA02-05B0-A2DD-A950-2BDAD9326951}"/>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3" name="フッター プレースホルダー 2">
            <a:extLst>
              <a:ext uri="{FF2B5EF4-FFF2-40B4-BE49-F238E27FC236}">
                <a16:creationId xmlns:a16="http://schemas.microsoft.com/office/drawing/2014/main" id="{CDE10AD0-5656-B698-566F-54730CCB049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A4F6048-43D2-921B-66F0-E49317974397}"/>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30764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9806FC-30C6-0583-344C-EAB6B4A48AF2}"/>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9FF602-680C-A176-2239-EA9374EA641B}"/>
              </a:ext>
            </a:extLst>
          </p:cNvPr>
          <p:cNvSpPr>
            <a:spLocks noGrp="1"/>
          </p:cNvSpPr>
          <p:nvPr>
            <p:ph idx="1"/>
          </p:nvPr>
        </p:nvSpPr>
        <p:spPr>
          <a:xfrm>
            <a:off x="3305632" y="1570509"/>
            <a:ext cx="3936385" cy="7751546"/>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EA35EDE-7D97-AF7A-3013-062B448AD385}"/>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B94EA58-9943-BE89-C0EA-2FE0166F67D2}"/>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6" name="フッター プレースホルダー 5">
            <a:extLst>
              <a:ext uri="{FF2B5EF4-FFF2-40B4-BE49-F238E27FC236}">
                <a16:creationId xmlns:a16="http://schemas.microsoft.com/office/drawing/2014/main" id="{95582D9A-E08A-4D87-353C-88AA44A80D1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FAE08B-3EFB-1FE9-BC4E-E021ED20BD1F}"/>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51763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02A224-4C8B-0BCF-3571-1A025762C8EA}"/>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0D7F5E2-52B4-86CE-E748-A600456361D1}"/>
              </a:ext>
            </a:extLst>
          </p:cNvPr>
          <p:cNvSpPr>
            <a:spLocks noGrp="1"/>
          </p:cNvSpPr>
          <p:nvPr>
            <p:ph type="pic" idx="1"/>
          </p:nvPr>
        </p:nvSpPr>
        <p:spPr>
          <a:xfrm>
            <a:off x="3305632" y="1570509"/>
            <a:ext cx="3936385" cy="7751546"/>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endParaRPr kumimoji="1" lang="ja-JP" altLang="en-US"/>
          </a:p>
        </p:txBody>
      </p:sp>
      <p:sp>
        <p:nvSpPr>
          <p:cNvPr id="4" name="テキスト プレースホルダー 3">
            <a:extLst>
              <a:ext uri="{FF2B5EF4-FFF2-40B4-BE49-F238E27FC236}">
                <a16:creationId xmlns:a16="http://schemas.microsoft.com/office/drawing/2014/main" id="{108ED4DF-2049-8D9D-A744-85A57437A9B0}"/>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9D882FA-26B1-551A-F210-CB8C4222B60C}"/>
              </a:ext>
            </a:extLst>
          </p:cNvPr>
          <p:cNvSpPr>
            <a:spLocks noGrp="1"/>
          </p:cNvSpPr>
          <p:nvPr>
            <p:ph type="dt" sz="half" idx="10"/>
          </p:nvPr>
        </p:nvSpPr>
        <p:spPr/>
        <p:txBody>
          <a:bodyPr/>
          <a:lstStyle/>
          <a:p>
            <a:fld id="{9EA66776-0711-4AB1-A0C4-64AAC121F9D2}" type="datetimeFigureOut">
              <a:rPr kumimoji="1" lang="ja-JP" altLang="en-US" smtClean="0"/>
              <a:t>2023/3/14</a:t>
            </a:fld>
            <a:endParaRPr kumimoji="1" lang="ja-JP" altLang="en-US"/>
          </a:p>
        </p:txBody>
      </p:sp>
      <p:sp>
        <p:nvSpPr>
          <p:cNvPr id="6" name="フッター プレースホルダー 5">
            <a:extLst>
              <a:ext uri="{FF2B5EF4-FFF2-40B4-BE49-F238E27FC236}">
                <a16:creationId xmlns:a16="http://schemas.microsoft.com/office/drawing/2014/main" id="{3CAFBCE2-5E97-F2F4-2622-57B37D4D7EC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F883CCA-F357-D6CE-43ED-73303A7FCF03}"/>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20753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5D0A6B2-9F33-5B4E-A9B8-C8EE9C860D92}"/>
              </a:ext>
            </a:extLst>
          </p:cNvPr>
          <p:cNvSpPr>
            <a:spLocks noGrp="1"/>
          </p:cNvSpPr>
          <p:nvPr>
            <p:ph type="title"/>
          </p:nvPr>
        </p:nvSpPr>
        <p:spPr>
          <a:xfrm>
            <a:off x="534571" y="580736"/>
            <a:ext cx="6706433" cy="210832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CC66150-61C6-89B6-0190-8EED1AA3478D}"/>
              </a:ext>
            </a:extLst>
          </p:cNvPr>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A50662E-B04F-8EE3-A645-ACB24594F4CE}"/>
              </a:ext>
            </a:extLst>
          </p:cNvPr>
          <p:cNvSpPr>
            <a:spLocks noGrp="1"/>
          </p:cNvSpPr>
          <p:nvPr>
            <p:ph type="dt" sz="half" idx="2"/>
          </p:nvPr>
        </p:nvSpPr>
        <p:spPr>
          <a:xfrm>
            <a:off x="534571" y="10109835"/>
            <a:ext cx="1749504" cy="580735"/>
          </a:xfrm>
          <a:prstGeom prst="rect">
            <a:avLst/>
          </a:prstGeom>
        </p:spPr>
        <p:txBody>
          <a:bodyPr vert="horz" lIns="91440" tIns="45720" rIns="91440" bIns="45720" rtlCol="0" anchor="ctr"/>
          <a:lstStyle>
            <a:lvl1pPr algn="l">
              <a:defRPr sz="765">
                <a:solidFill>
                  <a:schemeClr val="tx1">
                    <a:tint val="75000"/>
                  </a:schemeClr>
                </a:solidFill>
              </a:defRPr>
            </a:lvl1pPr>
          </a:lstStyle>
          <a:p>
            <a:fld id="{9EA66776-0711-4AB1-A0C4-64AAC121F9D2}" type="datetimeFigureOut">
              <a:rPr kumimoji="1" lang="ja-JP" altLang="en-US" smtClean="0"/>
              <a:t>2023/3/14</a:t>
            </a:fld>
            <a:endParaRPr kumimoji="1" lang="ja-JP" altLang="en-US"/>
          </a:p>
        </p:txBody>
      </p:sp>
      <p:sp>
        <p:nvSpPr>
          <p:cNvPr id="5" name="フッター プレースホルダー 4">
            <a:extLst>
              <a:ext uri="{FF2B5EF4-FFF2-40B4-BE49-F238E27FC236}">
                <a16:creationId xmlns:a16="http://schemas.microsoft.com/office/drawing/2014/main" id="{65E01A8E-2789-C667-5B8C-2F3CED3404FA}"/>
              </a:ext>
            </a:extLst>
          </p:cNvPr>
          <p:cNvSpPr>
            <a:spLocks noGrp="1"/>
          </p:cNvSpPr>
          <p:nvPr>
            <p:ph type="ftr" sz="quarter" idx="3"/>
          </p:nvPr>
        </p:nvSpPr>
        <p:spPr>
          <a:xfrm>
            <a:off x="2575659" y="10109835"/>
            <a:ext cx="2624257" cy="580735"/>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B2DE90C-EC10-03CF-988B-4DBC8FE7C910}"/>
              </a:ext>
            </a:extLst>
          </p:cNvPr>
          <p:cNvSpPr>
            <a:spLocks noGrp="1"/>
          </p:cNvSpPr>
          <p:nvPr>
            <p:ph type="sldNum" sz="quarter" idx="4"/>
          </p:nvPr>
        </p:nvSpPr>
        <p:spPr>
          <a:xfrm>
            <a:off x="5491500" y="10109835"/>
            <a:ext cx="1749504" cy="580735"/>
          </a:xfrm>
          <a:prstGeom prst="rect">
            <a:avLst/>
          </a:prstGeom>
        </p:spPr>
        <p:txBody>
          <a:bodyPr vert="horz" lIns="91440" tIns="45720" rIns="91440" bIns="45720" rtlCol="0" anchor="ctr"/>
          <a:lstStyle>
            <a:lvl1pPr algn="r">
              <a:defRPr sz="765">
                <a:solidFill>
                  <a:schemeClr val="tx1">
                    <a:tint val="75000"/>
                  </a:schemeClr>
                </a:solidFill>
              </a:defRPr>
            </a:lvl1p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12146898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Arial" panose="020B0604020202020204" pitchFamily="34" charset="0"/>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Arial" panose="020B0604020202020204" pitchFamily="34" charset="0"/>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Arial" panose="020B0604020202020204" pitchFamily="34" charset="0"/>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5pPr>
      <a:lvl6pPr marL="1603812"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6pPr>
      <a:lvl7pPr marL="1895414"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7pPr>
      <a:lvl8pPr marL="2187016"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8pPr>
      <a:lvl9pPr marL="247861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9pPr>
    </p:bodyStyle>
    <p:otherStyle>
      <a:defPPr>
        <a:defRPr lang="ja-JP"/>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B81E469-3C54-857E-011F-B8758BC1E921}"/>
              </a:ext>
            </a:extLst>
          </p:cNvPr>
          <p:cNvPicPr>
            <a:picLocks noChangeAspect="1"/>
          </p:cNvPicPr>
          <p:nvPr/>
        </p:nvPicPr>
        <p:blipFill>
          <a:blip r:embed="rId2"/>
          <a:stretch>
            <a:fillRect/>
          </a:stretch>
        </p:blipFill>
        <p:spPr>
          <a:xfrm>
            <a:off x="6180793" y="4004439"/>
            <a:ext cx="1493182" cy="2164487"/>
          </a:xfrm>
          <a:prstGeom prst="rect">
            <a:avLst/>
          </a:prstGeom>
        </p:spPr>
      </p:pic>
      <p:pic>
        <p:nvPicPr>
          <p:cNvPr id="3" name="図 2">
            <a:extLst>
              <a:ext uri="{FF2B5EF4-FFF2-40B4-BE49-F238E27FC236}">
                <a16:creationId xmlns:a16="http://schemas.microsoft.com/office/drawing/2014/main" id="{49D790B1-9561-D5FD-C769-9D81C470DC52}"/>
              </a:ext>
            </a:extLst>
          </p:cNvPr>
          <p:cNvPicPr>
            <a:picLocks noChangeAspect="1"/>
          </p:cNvPicPr>
          <p:nvPr/>
        </p:nvPicPr>
        <p:blipFill>
          <a:blip r:embed="rId3"/>
          <a:stretch>
            <a:fillRect/>
          </a:stretch>
        </p:blipFill>
        <p:spPr>
          <a:xfrm>
            <a:off x="101600" y="4004387"/>
            <a:ext cx="1778048" cy="2359157"/>
          </a:xfrm>
          <a:prstGeom prst="rect">
            <a:avLst/>
          </a:prstGeom>
        </p:spPr>
      </p:pic>
      <p:sp>
        <p:nvSpPr>
          <p:cNvPr id="22" name="角丸四角形吹き出し 1">
            <a:extLst>
              <a:ext uri="{FF2B5EF4-FFF2-40B4-BE49-F238E27FC236}">
                <a16:creationId xmlns:a16="http://schemas.microsoft.com/office/drawing/2014/main" id="{5DC932E9-0B13-4FEB-35C9-6441F00A9D5D}"/>
              </a:ext>
            </a:extLst>
          </p:cNvPr>
          <p:cNvSpPr/>
          <p:nvPr/>
        </p:nvSpPr>
        <p:spPr>
          <a:xfrm>
            <a:off x="1879649" y="1548200"/>
            <a:ext cx="3722576" cy="325655"/>
          </a:xfrm>
          <a:prstGeom prst="wedgeRoundRectCallout">
            <a:avLst>
              <a:gd name="adj1" fmla="val -55683"/>
              <a:gd name="adj2" fmla="val 34231"/>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方法が分かってくると、なんだかやれそうな気がしてきたよ。</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3" name="角丸四角形吹き出し 3">
            <a:extLst>
              <a:ext uri="{FF2B5EF4-FFF2-40B4-BE49-F238E27FC236}">
                <a16:creationId xmlns:a16="http://schemas.microsoft.com/office/drawing/2014/main" id="{D66E89A5-BFE4-F519-DB9B-8C363DEF02D7}"/>
              </a:ext>
            </a:extLst>
          </p:cNvPr>
          <p:cNvSpPr/>
          <p:nvPr/>
        </p:nvSpPr>
        <p:spPr>
          <a:xfrm>
            <a:off x="1879648" y="1952287"/>
            <a:ext cx="4100598" cy="1048036"/>
          </a:xfrm>
          <a:prstGeom prst="wedgeRoundRectCallout">
            <a:avLst>
              <a:gd name="adj1" fmla="val 54892"/>
              <a:gd name="adj2" fmla="val -274"/>
              <a:gd name="adj3" fmla="val 16667"/>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うんうん！では実際にやってみましょう！と言いたいとこ</a:t>
            </a:r>
            <a:r>
              <a:rPr lang="ja-JP" altLang="en-US" sz="10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ろだけど、</a:t>
            </a: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もう一つ大事なことを伝えておかないと。</a:t>
            </a:r>
            <a:endParaRPr lang="en-US" altLang="ja-JP"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モニタリング結果の検証を上手く実施するためには「方法」とともに「指標」の設定も欠かせないんだよ。</a:t>
            </a:r>
          </a:p>
        </p:txBody>
      </p:sp>
      <p:sp>
        <p:nvSpPr>
          <p:cNvPr id="30" name="正方形/長方形 29">
            <a:extLst>
              <a:ext uri="{FF2B5EF4-FFF2-40B4-BE49-F238E27FC236}">
                <a16:creationId xmlns:a16="http://schemas.microsoft.com/office/drawing/2014/main" id="{D9D28A50-CA46-E61F-28A3-C2B957032F2C}"/>
              </a:ext>
            </a:extLst>
          </p:cNvPr>
          <p:cNvSpPr/>
          <p:nvPr/>
        </p:nvSpPr>
        <p:spPr>
          <a:xfrm>
            <a:off x="-243840" y="-106469"/>
            <a:ext cx="8336280" cy="128984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A50BDC4-4D80-AD47-7A17-8189DF86F39A}"/>
              </a:ext>
            </a:extLst>
          </p:cNvPr>
          <p:cNvSpPr txBox="1"/>
          <p:nvPr/>
        </p:nvSpPr>
        <p:spPr>
          <a:xfrm>
            <a:off x="78364" y="240725"/>
            <a:ext cx="7775575" cy="599267"/>
          </a:xfrm>
          <a:prstGeom prst="rect">
            <a:avLst/>
          </a:prstGeom>
          <a:noFill/>
        </p:spPr>
        <p:txBody>
          <a:bodyPr wrap="square">
            <a:spAutoFit/>
          </a:bodyPr>
          <a:lstStyle/>
          <a:p>
            <a:pPr>
              <a:lnSpc>
                <a:spcPct val="150000"/>
              </a:lnSpc>
            </a:pPr>
            <a:r>
              <a:rPr lang="ja-JP" altLang="en-US" sz="1200" b="1" dirty="0">
                <a:solidFill>
                  <a:schemeClr val="bg1"/>
                </a:solidFill>
                <a:latin typeface="BIZ UDPゴシック" panose="020B0400000000000000" pitchFamily="50" charset="-128"/>
                <a:ea typeface="BIZ UDPゴシック" panose="020B0400000000000000" pitchFamily="50" charset="-128"/>
              </a:rPr>
              <a:t>「基幹相談支援センター等における市町村によるモニタリング結果の検証手法等に関する手引き」は</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a:p>
            <a:pPr>
              <a:lnSpc>
                <a:spcPct val="150000"/>
              </a:lnSpc>
            </a:pPr>
            <a:r>
              <a:rPr lang="ja-JP" altLang="en-US" sz="1200" b="1" dirty="0">
                <a:solidFill>
                  <a:schemeClr val="bg1"/>
                </a:solidFill>
                <a:latin typeface="BIZ UDPゴシック" panose="020B0400000000000000" pitchFamily="50" charset="-128"/>
                <a:ea typeface="BIZ UDPゴシック" panose="020B0400000000000000" pitchFamily="50" charset="-128"/>
              </a:rPr>
              <a:t>日本相談支援専門員協会ホームページから無料でダウンロードできます。</a:t>
            </a:r>
          </a:p>
        </p:txBody>
      </p:sp>
      <p:sp>
        <p:nvSpPr>
          <p:cNvPr id="31" name="正方形/長方形 30">
            <a:extLst>
              <a:ext uri="{FF2B5EF4-FFF2-40B4-BE49-F238E27FC236}">
                <a16:creationId xmlns:a16="http://schemas.microsoft.com/office/drawing/2014/main" id="{EF7902BD-974A-E446-C71C-BA85142C5141}"/>
              </a:ext>
            </a:extLst>
          </p:cNvPr>
          <p:cNvSpPr/>
          <p:nvPr/>
        </p:nvSpPr>
        <p:spPr>
          <a:xfrm>
            <a:off x="-243840" y="9992853"/>
            <a:ext cx="8336280" cy="111630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72AEF307-C4BD-6DD7-8C16-D2E7D61CDA75}"/>
              </a:ext>
            </a:extLst>
          </p:cNvPr>
          <p:cNvSpPr txBox="1"/>
          <p:nvPr/>
        </p:nvSpPr>
        <p:spPr>
          <a:xfrm>
            <a:off x="948690" y="10037149"/>
            <a:ext cx="6281166" cy="778226"/>
          </a:xfrm>
          <a:prstGeom prst="rect">
            <a:avLst/>
          </a:prstGeom>
          <a:noFill/>
        </p:spPr>
        <p:txBody>
          <a:bodyPr wrap="square">
            <a:spAutoFit/>
          </a:bodyPr>
          <a:lstStyle/>
          <a:p>
            <a:pPr>
              <a:lnSpc>
                <a:spcPct val="150000"/>
              </a:lnSpc>
            </a:pPr>
            <a:r>
              <a:rPr lang="ja-JP" altLang="en-US" sz="1050" b="1" dirty="0">
                <a:solidFill>
                  <a:schemeClr val="bg1"/>
                </a:solidFill>
                <a:latin typeface="BIZ UDPゴシック" panose="020B0400000000000000" pitchFamily="50" charset="-128"/>
                <a:ea typeface="BIZ UDPゴシック" panose="020B0400000000000000" pitchFamily="50" charset="-128"/>
              </a:rPr>
              <a:t>作成：令和</a:t>
            </a:r>
            <a:r>
              <a:rPr lang="en-US" altLang="ja-JP" sz="1050" b="1" dirty="0">
                <a:solidFill>
                  <a:schemeClr val="bg1"/>
                </a:solidFill>
                <a:latin typeface="BIZ UDPゴシック" panose="020B0400000000000000" pitchFamily="50" charset="-128"/>
                <a:ea typeface="BIZ UDPゴシック" panose="020B0400000000000000" pitchFamily="50" charset="-128"/>
              </a:rPr>
              <a:t>5</a:t>
            </a:r>
            <a:r>
              <a:rPr lang="ja-JP" altLang="en-US" sz="1050" b="1" dirty="0">
                <a:solidFill>
                  <a:schemeClr val="bg1"/>
                </a:solidFill>
                <a:latin typeface="BIZ UDPゴシック" panose="020B0400000000000000" pitchFamily="50" charset="-128"/>
                <a:ea typeface="BIZ UDPゴシック" panose="020B0400000000000000" pitchFamily="50" charset="-128"/>
              </a:rPr>
              <a:t>年</a:t>
            </a:r>
            <a:r>
              <a:rPr lang="en-US" altLang="ja-JP" sz="1050" b="1" dirty="0">
                <a:solidFill>
                  <a:schemeClr val="bg1"/>
                </a:solidFill>
                <a:latin typeface="BIZ UDPゴシック" panose="020B0400000000000000" pitchFamily="50" charset="-128"/>
                <a:ea typeface="BIZ UDPゴシック" panose="020B0400000000000000" pitchFamily="50" charset="-128"/>
              </a:rPr>
              <a:t>3</a:t>
            </a:r>
            <a:r>
              <a:rPr lang="ja-JP" altLang="en-US" sz="1050" b="1" dirty="0">
                <a:solidFill>
                  <a:schemeClr val="bg1"/>
                </a:solidFill>
                <a:latin typeface="BIZ UDPゴシック" panose="020B0400000000000000" pitchFamily="50" charset="-128"/>
                <a:ea typeface="BIZ UDPゴシック" panose="020B0400000000000000" pitchFamily="50" charset="-128"/>
              </a:rPr>
              <a:t>月　　特定非営利活動法人日本相談支援専門員協会　政策委員会　　</a:t>
            </a:r>
          </a:p>
          <a:p>
            <a:pPr marL="355600" indent="-355600">
              <a:lnSpc>
                <a:spcPct val="150000"/>
              </a:lnSpc>
            </a:pPr>
            <a:r>
              <a:rPr lang="ja-JP" altLang="en-US" sz="1050" b="1" dirty="0">
                <a:solidFill>
                  <a:schemeClr val="bg1"/>
                </a:solidFill>
                <a:latin typeface="BIZ UDPゴシック" panose="020B0400000000000000" pitchFamily="50" charset="-128"/>
                <a:ea typeface="BIZ UDPゴシック" panose="020B0400000000000000" pitchFamily="50" charset="-128"/>
              </a:rPr>
              <a:t>出典：「基幹相談支援センター等における市町村によるモニタリング結果の検証手法等に関する手引き」を任意の改編等で作成</a:t>
            </a:r>
          </a:p>
        </p:txBody>
      </p:sp>
      <p:sp>
        <p:nvSpPr>
          <p:cNvPr id="4" name="角丸四角形吹き出し 1">
            <a:extLst>
              <a:ext uri="{FF2B5EF4-FFF2-40B4-BE49-F238E27FC236}">
                <a16:creationId xmlns:a16="http://schemas.microsoft.com/office/drawing/2014/main" id="{CF80E132-761F-21A4-6689-0AE92D3EF674}"/>
              </a:ext>
            </a:extLst>
          </p:cNvPr>
          <p:cNvSpPr/>
          <p:nvPr/>
        </p:nvSpPr>
        <p:spPr>
          <a:xfrm>
            <a:off x="1879648" y="3155398"/>
            <a:ext cx="2890472" cy="316330"/>
          </a:xfrm>
          <a:prstGeom prst="wedgeRoundRectCallout">
            <a:avLst>
              <a:gd name="adj1" fmla="val -56367"/>
              <a:gd name="adj2" fmla="val 49672"/>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えっ！？モニタリングの「指標」って何なの？</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 name="角丸四角形吹き出し 3">
            <a:extLst>
              <a:ext uri="{FF2B5EF4-FFF2-40B4-BE49-F238E27FC236}">
                <a16:creationId xmlns:a16="http://schemas.microsoft.com/office/drawing/2014/main" id="{1A9F4ECF-C321-B6EB-27A1-347FC4E9A1B0}"/>
              </a:ext>
            </a:extLst>
          </p:cNvPr>
          <p:cNvSpPr/>
          <p:nvPr/>
        </p:nvSpPr>
        <p:spPr>
          <a:xfrm>
            <a:off x="1879648" y="3540280"/>
            <a:ext cx="4100598" cy="2544815"/>
          </a:xfrm>
          <a:prstGeom prst="wedgeRoundRectCallout">
            <a:avLst>
              <a:gd name="adj1" fmla="val 58297"/>
              <a:gd name="adj2" fmla="val -11891"/>
              <a:gd name="adj3" fmla="val 16667"/>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客観的な視点に基づいて障害者ケアマネジメントを評価する指標を用いることで、検証そのものの信頼性を担保することよ。一定の「もの差し」がないと個人の価値観に</a:t>
            </a:r>
            <a:r>
              <a:rPr lang="ja-JP" altLang="en-US" sz="10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偏ってしまうからね。</a:t>
            </a:r>
            <a:endParaRPr lang="en-US" altLang="ja-JP" sz="10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検証の目的を損なわなければ指標はアレンジしても大丈夫だけど、参考になる代表的なものを紹介するわ。</a:t>
            </a:r>
          </a:p>
          <a:p>
            <a:pPr>
              <a:lnSpc>
                <a:spcPct val="150000"/>
              </a:lnSpc>
            </a:pPr>
            <a:r>
              <a:rPr lang="ja-JP" altLang="en-US" sz="10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en-US" altLang="ja-JP"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endParaRPr lang="en-US" altLang="ja-JP" sz="10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endParaRPr lang="en-US" altLang="ja-JP"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endParaRPr lang="en-US" altLang="ja-JP" sz="10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lang="ja-JP" altLang="en-US" sz="10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主にはサービス等利用計画の評価項目を参考にしてみてね。</a:t>
            </a:r>
          </a:p>
        </p:txBody>
      </p:sp>
      <p:sp>
        <p:nvSpPr>
          <p:cNvPr id="10" name="テキスト ボックス 9">
            <a:extLst>
              <a:ext uri="{FF2B5EF4-FFF2-40B4-BE49-F238E27FC236}">
                <a16:creationId xmlns:a16="http://schemas.microsoft.com/office/drawing/2014/main" id="{AA1A38A6-DE7A-1C09-2F95-557F89525EEA}"/>
              </a:ext>
            </a:extLst>
          </p:cNvPr>
          <p:cNvSpPr txBox="1"/>
          <p:nvPr/>
        </p:nvSpPr>
        <p:spPr>
          <a:xfrm>
            <a:off x="2085089" y="5152298"/>
            <a:ext cx="2919728" cy="514756"/>
          </a:xfrm>
          <a:prstGeom prst="rect">
            <a:avLst/>
          </a:prstGeom>
          <a:solidFill>
            <a:schemeClr val="bg1"/>
          </a:solidFill>
          <a:ln>
            <a:solidFill>
              <a:schemeClr val="accent1"/>
            </a:solidFill>
          </a:ln>
        </p:spPr>
        <p:txBody>
          <a:bodyPr wrap="square">
            <a:spAutoFit/>
          </a:bodyPr>
          <a:lstStyle/>
          <a:p>
            <a:pPr>
              <a:lnSpc>
                <a:spcPct val="150000"/>
              </a:lnSpc>
            </a:pPr>
            <a:r>
              <a:rPr lang="ja-JP" altLang="en-US" sz="1000" b="1" dirty="0">
                <a:latin typeface="BIZ UDPゴシック" panose="020B0400000000000000" pitchFamily="50" charset="-128"/>
                <a:ea typeface="BIZ UDPゴシック" panose="020B0400000000000000" pitchFamily="50" charset="-128"/>
              </a:rPr>
              <a:t>平成</a:t>
            </a:r>
            <a:r>
              <a:rPr lang="en-US" altLang="ja-JP" sz="1000" b="1" dirty="0">
                <a:latin typeface="BIZ UDPゴシック" panose="020B0400000000000000" pitchFamily="50" charset="-128"/>
                <a:ea typeface="BIZ UDPゴシック" panose="020B0400000000000000" pitchFamily="50" charset="-128"/>
              </a:rPr>
              <a:t>24</a:t>
            </a:r>
            <a:r>
              <a:rPr lang="ja-JP" altLang="en-US" sz="1000" b="1" dirty="0">
                <a:latin typeface="BIZ UDPゴシック" panose="020B0400000000000000" pitchFamily="50" charset="-128"/>
                <a:ea typeface="BIZ UDPゴシック" panose="020B0400000000000000" pitchFamily="50" charset="-128"/>
              </a:rPr>
              <a:t>年度厚生労働省障害者総合福祉推進事業</a:t>
            </a:r>
            <a:endParaRPr lang="en-US" altLang="ja-JP" sz="1000" b="1" dirty="0">
              <a:latin typeface="BIZ UDPゴシック" panose="020B0400000000000000" pitchFamily="50" charset="-128"/>
              <a:ea typeface="BIZ UDPゴシック" panose="020B0400000000000000" pitchFamily="50" charset="-128"/>
            </a:endParaRPr>
          </a:p>
          <a:p>
            <a:pPr>
              <a:lnSpc>
                <a:spcPct val="150000"/>
              </a:lnSpc>
            </a:pPr>
            <a:r>
              <a:rPr lang="ja-JP" altLang="en-US" sz="1000" b="1" dirty="0">
                <a:latin typeface="BIZ UDPゴシック" panose="020B0400000000000000" pitchFamily="50" charset="-128"/>
                <a:ea typeface="BIZ UDPゴシック" panose="020B0400000000000000" pitchFamily="50" charset="-128"/>
              </a:rPr>
              <a:t>「サービス等利用計画評価サポートブック」</a:t>
            </a:r>
          </a:p>
        </p:txBody>
      </p:sp>
      <p:sp>
        <p:nvSpPr>
          <p:cNvPr id="11" name="角丸四角形吹き出し 1">
            <a:extLst>
              <a:ext uri="{FF2B5EF4-FFF2-40B4-BE49-F238E27FC236}">
                <a16:creationId xmlns:a16="http://schemas.microsoft.com/office/drawing/2014/main" id="{39A7AB08-3178-FE9E-5A6D-0618A3D24A75}"/>
              </a:ext>
            </a:extLst>
          </p:cNvPr>
          <p:cNvSpPr/>
          <p:nvPr/>
        </p:nvSpPr>
        <p:spPr>
          <a:xfrm>
            <a:off x="1879648" y="6278515"/>
            <a:ext cx="4100598" cy="583624"/>
          </a:xfrm>
          <a:prstGeom prst="wedgeRoundRectCallout">
            <a:avLst>
              <a:gd name="adj1" fmla="val -56306"/>
              <a:gd name="adj2" fmla="val -49245"/>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OK</a:t>
            </a: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！指標もしっかり確認してみるよ。では、この概要版</a:t>
            </a:r>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を持って地域の関係者のところにいって</a:t>
            </a: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モニタリング結果の検証を始めてみるよ。</a:t>
            </a:r>
          </a:p>
        </p:txBody>
      </p:sp>
      <p:sp>
        <p:nvSpPr>
          <p:cNvPr id="12" name="角丸四角形吹き出し 3">
            <a:extLst>
              <a:ext uri="{FF2B5EF4-FFF2-40B4-BE49-F238E27FC236}">
                <a16:creationId xmlns:a16="http://schemas.microsoft.com/office/drawing/2014/main" id="{895D1B6F-9A49-C5C2-804B-F975BB20E67D}"/>
              </a:ext>
            </a:extLst>
          </p:cNvPr>
          <p:cNvSpPr/>
          <p:nvPr/>
        </p:nvSpPr>
        <p:spPr>
          <a:xfrm>
            <a:off x="1879648" y="6915317"/>
            <a:ext cx="4155392" cy="1562226"/>
          </a:xfrm>
          <a:prstGeom prst="wedgeRoundRectCallout">
            <a:avLst>
              <a:gd name="adj1" fmla="val 55441"/>
              <a:gd name="adj2" fmla="val -47966"/>
              <a:gd name="adj3" fmla="val 16667"/>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ちょっと待って！！</a:t>
            </a:r>
          </a:p>
          <a:p>
            <a:pPr>
              <a:lnSpc>
                <a:spcPct val="150000"/>
              </a:lnSpc>
            </a:pP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この概要版は「基幹相談支援センター等における市町村によるモニタリング結果の検証手法等に関する手引き」を参考に作成されたものなの。だから、きちんと手引き</a:t>
            </a:r>
            <a:r>
              <a:rPr lang="ja-JP" altLang="en-US" sz="100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を</a:t>
            </a: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確認してからのほうがより効果的に実施できるよ。日本相談支援専門員協会のホームページからダウンロードできるから是非活用してみてね。</a:t>
            </a:r>
          </a:p>
        </p:txBody>
      </p:sp>
      <p:sp>
        <p:nvSpPr>
          <p:cNvPr id="13" name="角丸四角形吹き出し 1">
            <a:extLst>
              <a:ext uri="{FF2B5EF4-FFF2-40B4-BE49-F238E27FC236}">
                <a16:creationId xmlns:a16="http://schemas.microsoft.com/office/drawing/2014/main" id="{EF8B3385-D80F-501A-88D5-857DFE428DE5}"/>
              </a:ext>
            </a:extLst>
          </p:cNvPr>
          <p:cNvSpPr/>
          <p:nvPr/>
        </p:nvSpPr>
        <p:spPr>
          <a:xfrm>
            <a:off x="1945894" y="8672136"/>
            <a:ext cx="3775272" cy="853617"/>
          </a:xfrm>
          <a:prstGeom prst="wedgeRoundRectCallout">
            <a:avLst>
              <a:gd name="adj1" fmla="val -55892"/>
              <a:gd name="adj2" fmla="val -42167"/>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ありがとう！手引きもしっかり読んでおかないと、だね。</a:t>
            </a:r>
            <a:endParaRPr lang="en-US" alt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相談支援事業所の質の向上や、公正性・中立性</a:t>
            </a:r>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が高まるように</a:t>
            </a: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頑張ってみるよ！では、いってきまーす！</a:t>
            </a:r>
          </a:p>
        </p:txBody>
      </p:sp>
      <p:pic>
        <p:nvPicPr>
          <p:cNvPr id="20" name="図 19">
            <a:extLst>
              <a:ext uri="{FF2B5EF4-FFF2-40B4-BE49-F238E27FC236}">
                <a16:creationId xmlns:a16="http://schemas.microsoft.com/office/drawing/2014/main" id="{E4FB7725-1D65-24EB-0D0B-E83298B8C4B1}"/>
              </a:ext>
            </a:extLst>
          </p:cNvPr>
          <p:cNvPicPr>
            <a:picLocks noChangeAspect="1"/>
          </p:cNvPicPr>
          <p:nvPr/>
        </p:nvPicPr>
        <p:blipFill>
          <a:blip r:embed="rId4"/>
          <a:stretch>
            <a:fillRect/>
          </a:stretch>
        </p:blipFill>
        <p:spPr>
          <a:xfrm>
            <a:off x="6897900" y="481451"/>
            <a:ext cx="599267" cy="599267"/>
          </a:xfrm>
          <a:prstGeom prst="rect">
            <a:avLst/>
          </a:prstGeom>
        </p:spPr>
      </p:pic>
      <p:pic>
        <p:nvPicPr>
          <p:cNvPr id="21" name="図 20">
            <a:extLst>
              <a:ext uri="{FF2B5EF4-FFF2-40B4-BE49-F238E27FC236}">
                <a16:creationId xmlns:a16="http://schemas.microsoft.com/office/drawing/2014/main" id="{57303CDC-2AAD-F9EF-AE17-7EFA08E6BC36}"/>
              </a:ext>
            </a:extLst>
          </p:cNvPr>
          <p:cNvPicPr>
            <a:picLocks noChangeAspect="1"/>
          </p:cNvPicPr>
          <p:nvPr/>
        </p:nvPicPr>
        <p:blipFill>
          <a:blip r:embed="rId5"/>
          <a:stretch>
            <a:fillRect/>
          </a:stretch>
        </p:blipFill>
        <p:spPr>
          <a:xfrm>
            <a:off x="5144954" y="5121570"/>
            <a:ext cx="576212" cy="576212"/>
          </a:xfrm>
          <a:prstGeom prst="rect">
            <a:avLst/>
          </a:prstGeom>
        </p:spPr>
      </p:pic>
      <p:pic>
        <p:nvPicPr>
          <p:cNvPr id="6" name="図 5">
            <a:extLst>
              <a:ext uri="{FF2B5EF4-FFF2-40B4-BE49-F238E27FC236}">
                <a16:creationId xmlns:a16="http://schemas.microsoft.com/office/drawing/2014/main" id="{6778888D-17E4-DFE4-E72B-EC8B88279976}"/>
              </a:ext>
            </a:extLst>
          </p:cNvPr>
          <p:cNvPicPr>
            <a:picLocks noChangeAspect="1"/>
          </p:cNvPicPr>
          <p:nvPr/>
        </p:nvPicPr>
        <p:blipFill>
          <a:blip r:embed="rId6"/>
          <a:stretch>
            <a:fillRect/>
          </a:stretch>
        </p:blipFill>
        <p:spPr>
          <a:xfrm>
            <a:off x="5062591" y="719833"/>
            <a:ext cx="1649094" cy="371023"/>
          </a:xfrm>
          <a:prstGeom prst="rect">
            <a:avLst/>
          </a:prstGeom>
        </p:spPr>
      </p:pic>
      <p:sp>
        <p:nvSpPr>
          <p:cNvPr id="28" name="テキスト ボックス 27">
            <a:extLst>
              <a:ext uri="{FF2B5EF4-FFF2-40B4-BE49-F238E27FC236}">
                <a16:creationId xmlns:a16="http://schemas.microsoft.com/office/drawing/2014/main" id="{670EDB5D-60F0-2BCC-D6F5-9FD95D83EB41}"/>
              </a:ext>
            </a:extLst>
          </p:cNvPr>
          <p:cNvSpPr txBox="1"/>
          <p:nvPr/>
        </p:nvSpPr>
        <p:spPr>
          <a:xfrm>
            <a:off x="262890" y="10329618"/>
            <a:ext cx="1371600" cy="400110"/>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④</a:t>
            </a:r>
          </a:p>
        </p:txBody>
      </p:sp>
      <p:sp>
        <p:nvSpPr>
          <p:cNvPr id="18" name="テキスト ボックス 17">
            <a:extLst>
              <a:ext uri="{FF2B5EF4-FFF2-40B4-BE49-F238E27FC236}">
                <a16:creationId xmlns:a16="http://schemas.microsoft.com/office/drawing/2014/main" id="{C8DF2F6C-534F-4BA9-6EBE-D41D2CF5D405}"/>
              </a:ext>
            </a:extLst>
          </p:cNvPr>
          <p:cNvSpPr txBox="1"/>
          <p:nvPr/>
        </p:nvSpPr>
        <p:spPr>
          <a:xfrm>
            <a:off x="5133381" y="754709"/>
            <a:ext cx="1693729" cy="200055"/>
          </a:xfrm>
          <a:prstGeom prst="rect">
            <a:avLst/>
          </a:prstGeom>
          <a:noFill/>
        </p:spPr>
        <p:txBody>
          <a:bodyPr wrap="square">
            <a:spAutoFit/>
          </a:bodyPr>
          <a:lstStyle/>
          <a:p>
            <a:r>
              <a:rPr lang="ja-JP" altLang="en-US" sz="700" b="1" dirty="0">
                <a:latin typeface="BIZ UDPゴシック" panose="020B0400000000000000" pitchFamily="50" charset="-128"/>
                <a:ea typeface="BIZ UDPゴシック" panose="020B0400000000000000" pitchFamily="50" charset="-128"/>
              </a:rPr>
              <a:t>日本相談支援専門員協会</a:t>
            </a:r>
          </a:p>
        </p:txBody>
      </p:sp>
    </p:spTree>
    <p:extLst>
      <p:ext uri="{BB962C8B-B14F-4D97-AF65-F5344CB8AC3E}">
        <p14:creationId xmlns:p14="http://schemas.microsoft.com/office/powerpoint/2010/main" val="1543098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a:extLst>
              <a:ext uri="{FF2B5EF4-FFF2-40B4-BE49-F238E27FC236}">
                <a16:creationId xmlns:a16="http://schemas.microsoft.com/office/drawing/2014/main" id="{F1275BE7-73B7-271B-2341-5C73D9F4A06F}"/>
              </a:ext>
            </a:extLst>
          </p:cNvPr>
          <p:cNvSpPr/>
          <p:nvPr/>
        </p:nvSpPr>
        <p:spPr>
          <a:xfrm>
            <a:off x="-243840" y="9992853"/>
            <a:ext cx="8336280" cy="111406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CB27B70E-8C76-8EDD-15A9-A4D2D748BC02}"/>
              </a:ext>
            </a:extLst>
          </p:cNvPr>
          <p:cNvSpPr/>
          <p:nvPr/>
        </p:nvSpPr>
        <p:spPr>
          <a:xfrm>
            <a:off x="-243840" y="-81515"/>
            <a:ext cx="8336280" cy="126489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 name="図 1">
            <a:extLst>
              <a:ext uri="{FF2B5EF4-FFF2-40B4-BE49-F238E27FC236}">
                <a16:creationId xmlns:a16="http://schemas.microsoft.com/office/drawing/2014/main" id="{7B81E469-3C54-857E-011F-B8758BC1E921}"/>
              </a:ext>
            </a:extLst>
          </p:cNvPr>
          <p:cNvPicPr>
            <a:picLocks noChangeAspect="1"/>
          </p:cNvPicPr>
          <p:nvPr/>
        </p:nvPicPr>
        <p:blipFill>
          <a:blip r:embed="rId2"/>
          <a:stretch>
            <a:fillRect/>
          </a:stretch>
        </p:blipFill>
        <p:spPr>
          <a:xfrm>
            <a:off x="6180793" y="4483413"/>
            <a:ext cx="1493182" cy="2164487"/>
          </a:xfrm>
          <a:prstGeom prst="rect">
            <a:avLst/>
          </a:prstGeom>
        </p:spPr>
      </p:pic>
      <p:pic>
        <p:nvPicPr>
          <p:cNvPr id="3" name="図 2">
            <a:extLst>
              <a:ext uri="{FF2B5EF4-FFF2-40B4-BE49-F238E27FC236}">
                <a16:creationId xmlns:a16="http://schemas.microsoft.com/office/drawing/2014/main" id="{49D790B1-9561-D5FD-C769-9D81C470DC52}"/>
              </a:ext>
            </a:extLst>
          </p:cNvPr>
          <p:cNvPicPr>
            <a:picLocks noChangeAspect="1"/>
          </p:cNvPicPr>
          <p:nvPr/>
        </p:nvPicPr>
        <p:blipFill>
          <a:blip r:embed="rId3"/>
          <a:stretch>
            <a:fillRect/>
          </a:stretch>
        </p:blipFill>
        <p:spPr>
          <a:xfrm>
            <a:off x="101600" y="4483361"/>
            <a:ext cx="1778048" cy="2359157"/>
          </a:xfrm>
          <a:prstGeom prst="rect">
            <a:avLst/>
          </a:prstGeom>
        </p:spPr>
      </p:pic>
      <p:sp>
        <p:nvSpPr>
          <p:cNvPr id="16" name="テキスト ボックス 15">
            <a:extLst>
              <a:ext uri="{FF2B5EF4-FFF2-40B4-BE49-F238E27FC236}">
                <a16:creationId xmlns:a16="http://schemas.microsoft.com/office/drawing/2014/main" id="{1AC96A9C-0D0D-BBEF-5041-B01F93FDAF7F}"/>
              </a:ext>
            </a:extLst>
          </p:cNvPr>
          <p:cNvSpPr txBox="1"/>
          <p:nvPr/>
        </p:nvSpPr>
        <p:spPr>
          <a:xfrm>
            <a:off x="311303" y="1365114"/>
            <a:ext cx="7152968" cy="1077218"/>
          </a:xfrm>
          <a:prstGeom prst="rect">
            <a:avLst/>
          </a:prstGeom>
          <a:noFill/>
        </p:spPr>
        <p:txBody>
          <a:bodyPr wrap="square">
            <a:spAutoFit/>
          </a:bodyPr>
          <a:lstStyle/>
          <a:p>
            <a:pPr algn="ctr"/>
            <a:r>
              <a:rPr lang="ja-JP" altLang="en-US" sz="3200" b="1" dirty="0">
                <a:solidFill>
                  <a:srgbClr val="00DE64"/>
                </a:solidFill>
                <a:latin typeface="BIZ UDPゴシック" panose="020B0400000000000000" pitchFamily="50" charset="-128"/>
                <a:ea typeface="BIZ UDPゴシック" panose="020B0400000000000000" pitchFamily="50" charset="-128"/>
              </a:rPr>
              <a:t>やってみよう！</a:t>
            </a:r>
            <a:endParaRPr lang="en-US" altLang="ja-JP" sz="3200" b="1" dirty="0">
              <a:solidFill>
                <a:srgbClr val="00DE64"/>
              </a:solidFill>
              <a:latin typeface="BIZ UDPゴシック" panose="020B0400000000000000" pitchFamily="50" charset="-128"/>
              <a:ea typeface="BIZ UDPゴシック" panose="020B0400000000000000" pitchFamily="50" charset="-128"/>
            </a:endParaRPr>
          </a:p>
          <a:p>
            <a:pPr algn="ctr"/>
            <a:r>
              <a:rPr lang="ja-JP" altLang="en-US" sz="3200" b="1" dirty="0">
                <a:solidFill>
                  <a:srgbClr val="00DE64"/>
                </a:solidFill>
                <a:latin typeface="BIZ UDPゴシック" panose="020B0400000000000000" pitchFamily="50" charset="-128"/>
                <a:ea typeface="BIZ UDPゴシック" panose="020B0400000000000000" pitchFamily="50" charset="-128"/>
              </a:rPr>
              <a:t>「モニタリング結果の検証」</a:t>
            </a:r>
          </a:p>
        </p:txBody>
      </p:sp>
      <p:sp>
        <p:nvSpPr>
          <p:cNvPr id="22" name="角丸四角形吹き出し 1">
            <a:extLst>
              <a:ext uri="{FF2B5EF4-FFF2-40B4-BE49-F238E27FC236}">
                <a16:creationId xmlns:a16="http://schemas.microsoft.com/office/drawing/2014/main" id="{5DC932E9-0B13-4FEB-35C9-6441F00A9D5D}"/>
              </a:ext>
            </a:extLst>
          </p:cNvPr>
          <p:cNvSpPr/>
          <p:nvPr/>
        </p:nvSpPr>
        <p:spPr>
          <a:xfrm>
            <a:off x="1945895" y="2794283"/>
            <a:ext cx="3332161" cy="420370"/>
          </a:xfrm>
          <a:prstGeom prst="wedgeRoundRectCallout">
            <a:avLst>
              <a:gd name="adj1" fmla="val -55683"/>
              <a:gd name="adj2" fmla="val 34231"/>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0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モニタリング結果の検証って</a:t>
            </a:r>
            <a:r>
              <a:rPr lang="ja-JP" altLang="en-US" sz="1000" b="1"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、何をすることなの？</a:t>
            </a:r>
            <a:endParaRPr lang="ja-JP" sz="10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3" name="角丸四角形吹き出し 3">
            <a:extLst>
              <a:ext uri="{FF2B5EF4-FFF2-40B4-BE49-F238E27FC236}">
                <a16:creationId xmlns:a16="http://schemas.microsoft.com/office/drawing/2014/main" id="{D66E89A5-BFE4-F519-DB9B-8C363DEF02D7}"/>
              </a:ext>
            </a:extLst>
          </p:cNvPr>
          <p:cNvSpPr/>
          <p:nvPr/>
        </p:nvSpPr>
        <p:spPr>
          <a:xfrm>
            <a:off x="1952062" y="3256245"/>
            <a:ext cx="4028184" cy="1142528"/>
          </a:xfrm>
          <a:prstGeom prst="wedgeRoundRectCallout">
            <a:avLst>
              <a:gd name="adj1" fmla="val 54892"/>
              <a:gd name="adj2" fmla="val -274"/>
              <a:gd name="adj3" fmla="val 16667"/>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はい！平成</a:t>
            </a:r>
            <a:r>
              <a:rPr lang="en-US" altLang="ja-JP"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度報酬改定で示されたんだけど、各相談支援事業所の質の向上や公正・中立性を高めるために、相談支援事業所が行うモニタリングの結果を市区町村へ報告することや、そのモニタリング結果について検証を行うことが望まれているのよ。</a:t>
            </a:r>
            <a:endParaRPr lang="ja-JP"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4" name="角丸四角形吹き出し 1">
            <a:extLst>
              <a:ext uri="{FF2B5EF4-FFF2-40B4-BE49-F238E27FC236}">
                <a16:creationId xmlns:a16="http://schemas.microsoft.com/office/drawing/2014/main" id="{219BF2DC-328B-8589-75FC-BE7A52916FF5}"/>
              </a:ext>
            </a:extLst>
          </p:cNvPr>
          <p:cNvSpPr/>
          <p:nvPr/>
        </p:nvSpPr>
        <p:spPr>
          <a:xfrm>
            <a:off x="1945895" y="4524498"/>
            <a:ext cx="3332161" cy="399739"/>
          </a:xfrm>
          <a:prstGeom prst="wedgeRoundRectCallout">
            <a:avLst>
              <a:gd name="adj1" fmla="val -58574"/>
              <a:gd name="adj2" fmla="val 50219"/>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そうなんだね。検証するとどんなメリット</a:t>
            </a:r>
            <a:r>
              <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あるの？</a:t>
            </a:r>
            <a:endParaRPr lang="ja-JP"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5" name="角丸四角形吹き出し 3">
            <a:extLst>
              <a:ext uri="{FF2B5EF4-FFF2-40B4-BE49-F238E27FC236}">
                <a16:creationId xmlns:a16="http://schemas.microsoft.com/office/drawing/2014/main" id="{C67727F8-72A3-50BD-3DA0-8495C116D5A6}"/>
              </a:ext>
            </a:extLst>
          </p:cNvPr>
          <p:cNvSpPr/>
          <p:nvPr/>
        </p:nvSpPr>
        <p:spPr>
          <a:xfrm>
            <a:off x="1945895" y="4966302"/>
            <a:ext cx="4028184" cy="1592716"/>
          </a:xfrm>
          <a:prstGeom prst="wedgeRoundRectCallout">
            <a:avLst>
              <a:gd name="adj1" fmla="val 54710"/>
              <a:gd name="adj2" fmla="val -22984"/>
              <a:gd name="adj3" fmla="val 16667"/>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担当する相談支援専門員が更に良い支援を行うために、市区町村や基幹相談支援センター（以下、基幹相談支援センター等）が支援者支援という形で、相談支援専門員の行動変容を促す取組みをしてくれるの。</a:t>
            </a:r>
          </a:p>
          <a:p>
            <a:pPr>
              <a:lnSpc>
                <a:spcPct val="150000"/>
              </a:lnSpc>
            </a:pPr>
            <a:r>
              <a:rPr lang="ja-JP" altLang="en-US" sz="10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目的達成の方策等を一緒に考えたり、気づきや行動に移すような動機づけにもなるわね。</a:t>
            </a:r>
          </a:p>
        </p:txBody>
      </p:sp>
      <p:sp>
        <p:nvSpPr>
          <p:cNvPr id="26" name="角丸四角形吹き出し 1">
            <a:extLst>
              <a:ext uri="{FF2B5EF4-FFF2-40B4-BE49-F238E27FC236}">
                <a16:creationId xmlns:a16="http://schemas.microsoft.com/office/drawing/2014/main" id="{60B98013-48AA-46CA-6C37-64F781F6A0A2}"/>
              </a:ext>
            </a:extLst>
          </p:cNvPr>
          <p:cNvSpPr/>
          <p:nvPr/>
        </p:nvSpPr>
        <p:spPr>
          <a:xfrm>
            <a:off x="1945895" y="6675489"/>
            <a:ext cx="4028184" cy="387092"/>
          </a:xfrm>
          <a:prstGeom prst="wedgeRoundRectCallout">
            <a:avLst>
              <a:gd name="adj1" fmla="val -54157"/>
              <a:gd name="adj2" fmla="val -46962"/>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ふむふむ。なんだか主任相談支援専門員の役割に似てるなぁ。</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7" name="角丸四角形吹き出し 3">
            <a:extLst>
              <a:ext uri="{FF2B5EF4-FFF2-40B4-BE49-F238E27FC236}">
                <a16:creationId xmlns:a16="http://schemas.microsoft.com/office/drawing/2014/main" id="{FDE8B0BC-476B-A944-968E-53E2A7233248}"/>
              </a:ext>
            </a:extLst>
          </p:cNvPr>
          <p:cNvSpPr/>
          <p:nvPr/>
        </p:nvSpPr>
        <p:spPr>
          <a:xfrm>
            <a:off x="1976376" y="7131606"/>
            <a:ext cx="4028184" cy="1224786"/>
          </a:xfrm>
          <a:prstGeom prst="wedgeRoundRectCallout">
            <a:avLst>
              <a:gd name="adj1" fmla="val 56784"/>
              <a:gd name="adj2" fmla="val -50046"/>
              <a:gd name="adj3" fmla="val 16667"/>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ja-JP" altLang="en-US" sz="105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その通り！基幹相談支援センターにはその地域の相談支援体制を強化していく役割があるから、基幹相談支援センターに配属されている主任相談支援専門員は積極的にモニタリング結果の検証に</a:t>
            </a:r>
            <a:r>
              <a:rPr lang="ja-JP" altLang="en-US" sz="105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関わる</a:t>
            </a:r>
            <a:r>
              <a:rPr lang="ja-JP" altLang="en-US" sz="105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ことが望まれているのよ。</a:t>
            </a:r>
          </a:p>
        </p:txBody>
      </p:sp>
      <p:sp>
        <p:nvSpPr>
          <p:cNvPr id="29" name="テキスト ボックス 28">
            <a:extLst>
              <a:ext uri="{FF2B5EF4-FFF2-40B4-BE49-F238E27FC236}">
                <a16:creationId xmlns:a16="http://schemas.microsoft.com/office/drawing/2014/main" id="{1A50BDC4-4D80-AD47-7A17-8189DF86F39A}"/>
              </a:ext>
            </a:extLst>
          </p:cNvPr>
          <p:cNvSpPr txBox="1"/>
          <p:nvPr/>
        </p:nvSpPr>
        <p:spPr>
          <a:xfrm>
            <a:off x="-55894" y="100255"/>
            <a:ext cx="7775575" cy="768224"/>
          </a:xfrm>
          <a:prstGeom prst="rect">
            <a:avLst/>
          </a:prstGeom>
          <a:noFill/>
        </p:spPr>
        <p:txBody>
          <a:bodyPr wrap="square">
            <a:spAutoFit/>
          </a:bodyPr>
          <a:lstStyle/>
          <a:p>
            <a:pPr algn="ctr">
              <a:lnSpc>
                <a:spcPct val="150000"/>
              </a:lnSpc>
            </a:pPr>
            <a:r>
              <a:rPr lang="en-US" altLang="ja-JP" sz="1600" b="1" dirty="0">
                <a:solidFill>
                  <a:schemeClr val="bg1"/>
                </a:solidFill>
                <a:latin typeface="BIZ UDPゴシック" panose="020B0400000000000000" pitchFamily="50" charset="-128"/>
                <a:ea typeface="BIZ UDPゴシック" panose="020B0400000000000000" pitchFamily="50" charset="-128"/>
              </a:rPr>
              <a:t>【</a:t>
            </a:r>
            <a:r>
              <a:rPr lang="ja-JP" altLang="en-US" sz="1600" b="1" dirty="0">
                <a:solidFill>
                  <a:schemeClr val="bg1"/>
                </a:solidFill>
                <a:latin typeface="BIZ UDPゴシック" panose="020B0400000000000000" pitchFamily="50" charset="-128"/>
                <a:ea typeface="BIZ UDPゴシック" panose="020B0400000000000000" pitchFamily="50" charset="-128"/>
              </a:rPr>
              <a:t>概要</a:t>
            </a:r>
            <a:r>
              <a:rPr lang="en-US" altLang="ja-JP" sz="1600" b="1" dirty="0">
                <a:solidFill>
                  <a:schemeClr val="bg1"/>
                </a:solidFill>
                <a:latin typeface="BIZ UDPゴシック" panose="020B0400000000000000" pitchFamily="50" charset="-128"/>
                <a:ea typeface="BIZ UDPゴシック" panose="020B0400000000000000" pitchFamily="50" charset="-128"/>
              </a:rPr>
              <a:t>】</a:t>
            </a:r>
          </a:p>
          <a:p>
            <a:pPr algn="ctr">
              <a:lnSpc>
                <a:spcPct val="150000"/>
              </a:lnSpc>
            </a:pPr>
            <a:r>
              <a:rPr lang="ja-JP" altLang="en-US" sz="1600" b="1" dirty="0">
                <a:solidFill>
                  <a:schemeClr val="bg1"/>
                </a:solidFill>
                <a:latin typeface="BIZ UDPゴシック" panose="020B0400000000000000" pitchFamily="50" charset="-128"/>
                <a:ea typeface="BIZ UDPゴシック" panose="020B0400000000000000" pitchFamily="50" charset="-128"/>
              </a:rPr>
              <a:t>市区町村および基幹相談支援センターが行うモニタリング結果の検証</a:t>
            </a:r>
          </a:p>
        </p:txBody>
      </p:sp>
      <p:sp>
        <p:nvSpPr>
          <p:cNvPr id="33" name="テキスト ボックス 32">
            <a:extLst>
              <a:ext uri="{FF2B5EF4-FFF2-40B4-BE49-F238E27FC236}">
                <a16:creationId xmlns:a16="http://schemas.microsoft.com/office/drawing/2014/main" id="{72AEF307-C4BD-6DD7-8C16-D2E7D61CDA75}"/>
              </a:ext>
            </a:extLst>
          </p:cNvPr>
          <p:cNvSpPr txBox="1"/>
          <p:nvPr/>
        </p:nvSpPr>
        <p:spPr>
          <a:xfrm>
            <a:off x="14498" y="10368539"/>
            <a:ext cx="7775575" cy="322268"/>
          </a:xfrm>
          <a:prstGeom prst="rect">
            <a:avLst/>
          </a:prstGeom>
          <a:noFill/>
        </p:spPr>
        <p:txBody>
          <a:bodyPr wrap="square">
            <a:spAutoFit/>
          </a:bodyPr>
          <a:lstStyle/>
          <a:p>
            <a:pPr algn="ctr">
              <a:lnSpc>
                <a:spcPct val="150000"/>
              </a:lnSpc>
            </a:pPr>
            <a:r>
              <a:rPr lang="ja-JP" altLang="en-US" sz="1200" b="1" dirty="0">
                <a:solidFill>
                  <a:schemeClr val="bg1"/>
                </a:solidFill>
                <a:latin typeface="BIZ UDPゴシック" panose="020B0400000000000000" pitchFamily="50" charset="-128"/>
                <a:ea typeface="BIZ UDPゴシック" panose="020B0400000000000000" pitchFamily="50" charset="-128"/>
              </a:rPr>
              <a:t>特定非営利活動法人　日本相談支援専門員協会</a:t>
            </a:r>
          </a:p>
        </p:txBody>
      </p:sp>
      <p:sp>
        <p:nvSpPr>
          <p:cNvPr id="34" name="角丸四角形吹き出し 1">
            <a:extLst>
              <a:ext uri="{FF2B5EF4-FFF2-40B4-BE49-F238E27FC236}">
                <a16:creationId xmlns:a16="http://schemas.microsoft.com/office/drawing/2014/main" id="{8246BAB5-CAE7-7A19-B60C-84C785249071}"/>
              </a:ext>
            </a:extLst>
          </p:cNvPr>
          <p:cNvSpPr/>
          <p:nvPr/>
        </p:nvSpPr>
        <p:spPr>
          <a:xfrm>
            <a:off x="1945895" y="8517605"/>
            <a:ext cx="4028184" cy="387092"/>
          </a:xfrm>
          <a:prstGeom prst="wedgeRoundRectCallout">
            <a:avLst>
              <a:gd name="adj1" fmla="val -54193"/>
              <a:gd name="adj2" fmla="val -52868"/>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必要性はわかってきたけど、どうやって取組めばいいのかな？</a:t>
            </a:r>
            <a:endPar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5" name="角丸四角形吹き出し 3">
            <a:extLst>
              <a:ext uri="{FF2B5EF4-FFF2-40B4-BE49-F238E27FC236}">
                <a16:creationId xmlns:a16="http://schemas.microsoft.com/office/drawing/2014/main" id="{49778E84-0FFA-1F84-0FA1-1198355660A3}"/>
              </a:ext>
            </a:extLst>
          </p:cNvPr>
          <p:cNvSpPr/>
          <p:nvPr/>
        </p:nvSpPr>
        <p:spPr>
          <a:xfrm>
            <a:off x="1976376" y="8993579"/>
            <a:ext cx="4028184" cy="817837"/>
          </a:xfrm>
          <a:prstGeom prst="wedgeRoundRectCallout">
            <a:avLst>
              <a:gd name="adj1" fmla="val 53336"/>
              <a:gd name="adj2" fmla="val -41649"/>
              <a:gd name="adj3" fmla="val 16667"/>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ja-JP" altLang="en-US" sz="1050" b="1"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「事業所型検討モデル（個別モデル）」と「地域型検証モデル（集団モデル）」の２つのモデルがあるの。詳しくは次のページで解説するね。</a:t>
            </a:r>
            <a:endParaRPr lang="ja-JP" altLang="en-US" sz="105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9" name="テキスト ボックス 38">
            <a:extLst>
              <a:ext uri="{FF2B5EF4-FFF2-40B4-BE49-F238E27FC236}">
                <a16:creationId xmlns:a16="http://schemas.microsoft.com/office/drawing/2014/main" id="{3B036EF3-ED7A-685E-5C63-62937F4296BC}"/>
              </a:ext>
            </a:extLst>
          </p:cNvPr>
          <p:cNvSpPr txBox="1"/>
          <p:nvPr/>
        </p:nvSpPr>
        <p:spPr>
          <a:xfrm>
            <a:off x="7033881" y="10329618"/>
            <a:ext cx="1371600" cy="400110"/>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①</a:t>
            </a:r>
          </a:p>
        </p:txBody>
      </p:sp>
    </p:spTree>
    <p:extLst>
      <p:ext uri="{BB962C8B-B14F-4D97-AF65-F5344CB8AC3E}">
        <p14:creationId xmlns:p14="http://schemas.microsoft.com/office/powerpoint/2010/main" val="33726103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829</TotalTime>
  <Words>738</Words>
  <Application>Microsoft Office PowerPoint</Application>
  <PresentationFormat>ユーザー設定</PresentationFormat>
  <Paragraphs>39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order</dc:creator>
  <cp:lastModifiedBy>order</cp:lastModifiedBy>
  <cp:revision>25</cp:revision>
  <cp:lastPrinted>2023-03-06T04:31:07Z</cp:lastPrinted>
  <dcterms:created xsi:type="dcterms:W3CDTF">2023-03-03T12:52:17Z</dcterms:created>
  <dcterms:modified xsi:type="dcterms:W3CDTF">2023-03-14T08:30:09Z</dcterms:modified>
</cp:coreProperties>
</file>