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59" r:id="rId3"/>
  </p:sldIdLst>
  <p:sldSz cx="7775575" cy="1090771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userDrawn="1">
          <p15:clr>
            <a:srgbClr val="A4A3A4"/>
          </p15:clr>
        </p15:guide>
        <p15:guide id="2" pos="24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DFE"/>
    <a:srgbClr val="61D6FF"/>
    <a:srgbClr val="FFC9CA"/>
    <a:srgbClr val="BBF3C0"/>
    <a:srgbClr val="FFFFFB"/>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72" autoAdjust="0"/>
    <p:restoredTop sz="94660"/>
  </p:normalViewPr>
  <p:slideViewPr>
    <p:cSldViewPr snapToGrid="0" showGuides="1">
      <p:cViewPr>
        <p:scale>
          <a:sx n="66" d="100"/>
          <a:sy n="66" d="100"/>
        </p:scale>
        <p:origin x="2438" y="-418"/>
      </p:cViewPr>
      <p:guideLst>
        <p:guide orient="horz" pos="343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386D23-5B38-2A45-71F0-F4FBE5F9CCAE}"/>
              </a:ext>
            </a:extLst>
          </p:cNvPr>
          <p:cNvSpPr>
            <a:spLocks noGrp="1"/>
          </p:cNvSpPr>
          <p:nvPr>
            <p:ph type="ctrTitle"/>
          </p:nvPr>
        </p:nvSpPr>
        <p:spPr>
          <a:xfrm>
            <a:off x="971947" y="1785129"/>
            <a:ext cx="5831681" cy="3797500"/>
          </a:xfrm>
        </p:spPr>
        <p:txBody>
          <a:bodyPr anchor="b"/>
          <a:lstStyle>
            <a:lvl1pPr algn="ctr">
              <a:defRPr sz="3827"/>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BDE402-8C2D-D33A-CBC2-8CFD0E10B0D3}"/>
              </a:ext>
            </a:extLst>
          </p:cNvPr>
          <p:cNvSpPr>
            <a:spLocks noGrp="1"/>
          </p:cNvSpPr>
          <p:nvPr>
            <p:ph type="subTitle" idx="1"/>
          </p:nvPr>
        </p:nvSpPr>
        <p:spPr>
          <a:xfrm>
            <a:off x="971947" y="5729075"/>
            <a:ext cx="5831681" cy="2633505"/>
          </a:xfrm>
        </p:spPr>
        <p:txBody>
          <a:bodyPr/>
          <a:lstStyle>
            <a:lvl1pPr marL="0" indent="0" algn="ctr">
              <a:buNone/>
              <a:defRPr sz="1531"/>
            </a:lvl1pPr>
            <a:lvl2pPr marL="291602" indent="0" algn="ctr">
              <a:buNone/>
              <a:defRPr sz="1276"/>
            </a:lvl2pPr>
            <a:lvl3pPr marL="583204" indent="0" algn="ctr">
              <a:buNone/>
              <a:defRPr sz="1148"/>
            </a:lvl3pPr>
            <a:lvl4pPr marL="874806" indent="0" algn="ctr">
              <a:buNone/>
              <a:defRPr sz="1020"/>
            </a:lvl4pPr>
            <a:lvl5pPr marL="1166409" indent="0" algn="ctr">
              <a:buNone/>
              <a:defRPr sz="1020"/>
            </a:lvl5pPr>
            <a:lvl6pPr marL="1458011" indent="0" algn="ctr">
              <a:buNone/>
              <a:defRPr sz="1020"/>
            </a:lvl6pPr>
            <a:lvl7pPr marL="1749613" indent="0" algn="ctr">
              <a:buNone/>
              <a:defRPr sz="1020"/>
            </a:lvl7pPr>
            <a:lvl8pPr marL="2041215" indent="0" algn="ctr">
              <a:buNone/>
              <a:defRPr sz="1020"/>
            </a:lvl8pPr>
            <a:lvl9pPr marL="2332817" indent="0" algn="ctr">
              <a:buNone/>
              <a:defRPr sz="102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4A0CD2E-613F-F7FE-78AD-EB9AB8313762}"/>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5" name="フッター プレースホルダー 4">
            <a:extLst>
              <a:ext uri="{FF2B5EF4-FFF2-40B4-BE49-F238E27FC236}">
                <a16:creationId xmlns:a16="http://schemas.microsoft.com/office/drawing/2014/main" id="{19AAFE57-C15E-A2AC-C1B8-288F9B02A8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7F73EF-2FD9-1D87-3471-CB9EC2E8932A}"/>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08385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0F8BB6-27CF-F7AE-1807-243581D8904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DFE860-4F03-B662-FB3B-58D71EACDDA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D0946E-4930-9245-C53A-69CC214564D3}"/>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5" name="フッター プレースホルダー 4">
            <a:extLst>
              <a:ext uri="{FF2B5EF4-FFF2-40B4-BE49-F238E27FC236}">
                <a16:creationId xmlns:a16="http://schemas.microsoft.com/office/drawing/2014/main" id="{65837165-F682-5774-A61F-15625D9FEF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EC6032-FBF3-AEE8-B63D-8A5AA824E8B4}"/>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066065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E3DBF85-A488-6F88-48B2-253565B8AEAD}"/>
              </a:ext>
            </a:extLst>
          </p:cNvPr>
          <p:cNvSpPr>
            <a:spLocks noGrp="1"/>
          </p:cNvSpPr>
          <p:nvPr>
            <p:ph type="title" orient="vert"/>
          </p:nvPr>
        </p:nvSpPr>
        <p:spPr>
          <a:xfrm>
            <a:off x="5564396" y="580735"/>
            <a:ext cx="1676608" cy="924378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58F89CC-7D0A-DD96-CA84-847B8C5EB1CD}"/>
              </a:ext>
            </a:extLst>
          </p:cNvPr>
          <p:cNvSpPr>
            <a:spLocks noGrp="1"/>
          </p:cNvSpPr>
          <p:nvPr>
            <p:ph type="body" orient="vert" idx="1"/>
          </p:nvPr>
        </p:nvSpPr>
        <p:spPr>
          <a:xfrm>
            <a:off x="534571" y="580735"/>
            <a:ext cx="4932630" cy="92437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B027B7B-7FDF-3864-B2E4-4D23DC6369CF}"/>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5" name="フッター プレースホルダー 4">
            <a:extLst>
              <a:ext uri="{FF2B5EF4-FFF2-40B4-BE49-F238E27FC236}">
                <a16:creationId xmlns:a16="http://schemas.microsoft.com/office/drawing/2014/main" id="{03F496C5-61DA-1EC1-9295-DEFEAC6A44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E5C409-D43F-D6C6-6813-D099B4B6BA31}"/>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428780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821CD0-5471-EDC3-DF39-B160AA248E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90C8A65-1E0E-2B7D-3D99-59C94DDA502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498226A-4A9E-1B67-6671-E2A6C2F064AF}"/>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5" name="フッター プレースホルダー 4">
            <a:extLst>
              <a:ext uri="{FF2B5EF4-FFF2-40B4-BE49-F238E27FC236}">
                <a16:creationId xmlns:a16="http://schemas.microsoft.com/office/drawing/2014/main" id="{63E217F2-AA84-06C6-8C41-E04D6D3E9F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2AE19D-082C-0693-0252-9E5629871646}"/>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345787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4C83CB-7283-D47A-1ADA-5CAA733ABC59}"/>
              </a:ext>
            </a:extLst>
          </p:cNvPr>
          <p:cNvSpPr>
            <a:spLocks noGrp="1"/>
          </p:cNvSpPr>
          <p:nvPr>
            <p:ph type="title"/>
          </p:nvPr>
        </p:nvSpPr>
        <p:spPr>
          <a:xfrm>
            <a:off x="530521" y="2719355"/>
            <a:ext cx="6706433" cy="4537305"/>
          </a:xfrm>
        </p:spPr>
        <p:txBody>
          <a:bodyPr anchor="b"/>
          <a:lstStyle>
            <a:lvl1pPr>
              <a:defRPr sz="3827"/>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55C83B-9494-BE76-B604-F12ABCF5BC14}"/>
              </a:ext>
            </a:extLst>
          </p:cNvPr>
          <p:cNvSpPr>
            <a:spLocks noGrp="1"/>
          </p:cNvSpPr>
          <p:nvPr>
            <p:ph type="body" idx="1"/>
          </p:nvPr>
        </p:nvSpPr>
        <p:spPr>
          <a:xfrm>
            <a:off x="530521" y="7299585"/>
            <a:ext cx="6706433" cy="2386061"/>
          </a:xfrm>
        </p:spPr>
        <p:txBody>
          <a:bodyPr/>
          <a:lstStyle>
            <a:lvl1pPr marL="0" indent="0">
              <a:buNone/>
              <a:defRPr sz="1531">
                <a:solidFill>
                  <a:schemeClr val="tx1">
                    <a:tint val="75000"/>
                  </a:schemeClr>
                </a:solidFill>
              </a:defRPr>
            </a:lvl1pPr>
            <a:lvl2pPr marL="291602" indent="0">
              <a:buNone/>
              <a:defRPr sz="1276">
                <a:solidFill>
                  <a:schemeClr val="tx1">
                    <a:tint val="75000"/>
                  </a:schemeClr>
                </a:solidFill>
              </a:defRPr>
            </a:lvl2pPr>
            <a:lvl3pPr marL="583204" indent="0">
              <a:buNone/>
              <a:defRPr sz="1148">
                <a:solidFill>
                  <a:schemeClr val="tx1">
                    <a:tint val="75000"/>
                  </a:schemeClr>
                </a:solidFill>
              </a:defRPr>
            </a:lvl3pPr>
            <a:lvl4pPr marL="874806" indent="0">
              <a:buNone/>
              <a:defRPr sz="1020">
                <a:solidFill>
                  <a:schemeClr val="tx1">
                    <a:tint val="75000"/>
                  </a:schemeClr>
                </a:solidFill>
              </a:defRPr>
            </a:lvl4pPr>
            <a:lvl5pPr marL="1166409" indent="0">
              <a:buNone/>
              <a:defRPr sz="1020">
                <a:solidFill>
                  <a:schemeClr val="tx1">
                    <a:tint val="75000"/>
                  </a:schemeClr>
                </a:solidFill>
              </a:defRPr>
            </a:lvl5pPr>
            <a:lvl6pPr marL="1458011" indent="0">
              <a:buNone/>
              <a:defRPr sz="1020">
                <a:solidFill>
                  <a:schemeClr val="tx1">
                    <a:tint val="75000"/>
                  </a:schemeClr>
                </a:solidFill>
              </a:defRPr>
            </a:lvl6pPr>
            <a:lvl7pPr marL="1749613" indent="0">
              <a:buNone/>
              <a:defRPr sz="1020">
                <a:solidFill>
                  <a:schemeClr val="tx1">
                    <a:tint val="75000"/>
                  </a:schemeClr>
                </a:solidFill>
              </a:defRPr>
            </a:lvl7pPr>
            <a:lvl8pPr marL="2041215" indent="0">
              <a:buNone/>
              <a:defRPr sz="1020">
                <a:solidFill>
                  <a:schemeClr val="tx1">
                    <a:tint val="75000"/>
                  </a:schemeClr>
                </a:solidFill>
              </a:defRPr>
            </a:lvl8pPr>
            <a:lvl9pPr marL="2332817"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5C058C-CDED-AC74-B0B9-83E3798970BB}"/>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5" name="フッター プレースホルダー 4">
            <a:extLst>
              <a:ext uri="{FF2B5EF4-FFF2-40B4-BE49-F238E27FC236}">
                <a16:creationId xmlns:a16="http://schemas.microsoft.com/office/drawing/2014/main" id="{43A6E9A8-AF7E-99C8-E1D7-C1850C5DA8B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B5CC1B-F8EC-B8F4-E7D7-47D7EBF08A9D}"/>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1562011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180409-7597-27FA-4573-98313415F35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54E4C5-5889-C1BC-D539-0EE8545DC2C5}"/>
              </a:ext>
            </a:extLst>
          </p:cNvPr>
          <p:cNvSpPr>
            <a:spLocks noGrp="1"/>
          </p:cNvSpPr>
          <p:nvPr>
            <p:ph sz="half" idx="1"/>
          </p:nvPr>
        </p:nvSpPr>
        <p:spPr>
          <a:xfrm>
            <a:off x="534571"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AC17670-40B9-69DF-8175-2B42DFAD34BE}"/>
              </a:ext>
            </a:extLst>
          </p:cNvPr>
          <p:cNvSpPr>
            <a:spLocks noGrp="1"/>
          </p:cNvSpPr>
          <p:nvPr>
            <p:ph sz="half" idx="2"/>
          </p:nvPr>
        </p:nvSpPr>
        <p:spPr>
          <a:xfrm>
            <a:off x="3936385"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78D9A02-E9D1-F032-1A6B-989DD18DB96F}"/>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6" name="フッター プレースホルダー 5">
            <a:extLst>
              <a:ext uri="{FF2B5EF4-FFF2-40B4-BE49-F238E27FC236}">
                <a16:creationId xmlns:a16="http://schemas.microsoft.com/office/drawing/2014/main" id="{36C99EBB-8F23-CF44-CC33-94F0A03720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82E12B-B93E-297D-D1A7-7A0A1ADFF9B2}"/>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75216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676539-B099-4691-165A-4ACFD1FB70BF}"/>
              </a:ext>
            </a:extLst>
          </p:cNvPr>
          <p:cNvSpPr>
            <a:spLocks noGrp="1"/>
          </p:cNvSpPr>
          <p:nvPr>
            <p:ph type="title"/>
          </p:nvPr>
        </p:nvSpPr>
        <p:spPr>
          <a:xfrm>
            <a:off x="535584" y="580736"/>
            <a:ext cx="6706433" cy="210832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D3BC57-8C5A-48A2-71E6-A104C9FEB222}"/>
              </a:ext>
            </a:extLst>
          </p:cNvPr>
          <p:cNvSpPr>
            <a:spLocks noGrp="1"/>
          </p:cNvSpPr>
          <p:nvPr>
            <p:ph type="body" idx="1"/>
          </p:nvPr>
        </p:nvSpPr>
        <p:spPr>
          <a:xfrm>
            <a:off x="535584" y="2673905"/>
            <a:ext cx="32894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065B40F-235C-5C66-F919-2B418B0A6F32}"/>
              </a:ext>
            </a:extLst>
          </p:cNvPr>
          <p:cNvSpPr>
            <a:spLocks noGrp="1"/>
          </p:cNvSpPr>
          <p:nvPr>
            <p:ph sz="half" idx="2"/>
          </p:nvPr>
        </p:nvSpPr>
        <p:spPr>
          <a:xfrm>
            <a:off x="535584" y="3984345"/>
            <a:ext cx="32894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5552813-4439-E405-CCE2-558C23E64B57}"/>
              </a:ext>
            </a:extLst>
          </p:cNvPr>
          <p:cNvSpPr>
            <a:spLocks noGrp="1"/>
          </p:cNvSpPr>
          <p:nvPr>
            <p:ph type="body" sz="quarter" idx="3"/>
          </p:nvPr>
        </p:nvSpPr>
        <p:spPr>
          <a:xfrm>
            <a:off x="3936385" y="2673905"/>
            <a:ext cx="33056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FF3C301-53B3-D72C-D431-9532C82010E7}"/>
              </a:ext>
            </a:extLst>
          </p:cNvPr>
          <p:cNvSpPr>
            <a:spLocks noGrp="1"/>
          </p:cNvSpPr>
          <p:nvPr>
            <p:ph sz="quarter" idx="4"/>
          </p:nvPr>
        </p:nvSpPr>
        <p:spPr>
          <a:xfrm>
            <a:off x="3936385" y="3984345"/>
            <a:ext cx="33056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BC9FC53-3B95-FC30-0B04-C51B432CF49D}"/>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8" name="フッター プレースホルダー 7">
            <a:extLst>
              <a:ext uri="{FF2B5EF4-FFF2-40B4-BE49-F238E27FC236}">
                <a16:creationId xmlns:a16="http://schemas.microsoft.com/office/drawing/2014/main" id="{10B1F1CB-0B34-B2BE-3590-5EE1F3E6BF2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201F392-9AA4-C7A0-CF53-F2C1E2C7FA22}"/>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56231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20186C-0C2E-5A38-74F7-1BA0CCDC0BE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0DA66B0-EADB-A2C6-BD6A-FD7C5A594885}"/>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4" name="フッター プレースホルダー 3">
            <a:extLst>
              <a:ext uri="{FF2B5EF4-FFF2-40B4-BE49-F238E27FC236}">
                <a16:creationId xmlns:a16="http://schemas.microsoft.com/office/drawing/2014/main" id="{A1AF734E-2929-45D7-2918-1A67B78F1CB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3233583-F8B6-4F41-2C40-0F0CC967E0B0}"/>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103209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43AFA02-05B0-A2DD-A950-2BDAD9326951}"/>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3" name="フッター プレースホルダー 2">
            <a:extLst>
              <a:ext uri="{FF2B5EF4-FFF2-40B4-BE49-F238E27FC236}">
                <a16:creationId xmlns:a16="http://schemas.microsoft.com/office/drawing/2014/main" id="{CDE10AD0-5656-B698-566F-54730CCB049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A4F6048-43D2-921B-66F0-E49317974397}"/>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307642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9806FC-30C6-0583-344C-EAB6B4A48AF2}"/>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9FF602-680C-A176-2239-EA9374EA641B}"/>
              </a:ext>
            </a:extLst>
          </p:cNvPr>
          <p:cNvSpPr>
            <a:spLocks noGrp="1"/>
          </p:cNvSpPr>
          <p:nvPr>
            <p:ph idx="1"/>
          </p:nvPr>
        </p:nvSpPr>
        <p:spPr>
          <a:xfrm>
            <a:off x="3305632" y="1570509"/>
            <a:ext cx="3936385" cy="7751546"/>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EA35EDE-7D97-AF7A-3013-062B448AD385}"/>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B94EA58-9943-BE89-C0EA-2FE0166F67D2}"/>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6" name="フッター プレースホルダー 5">
            <a:extLst>
              <a:ext uri="{FF2B5EF4-FFF2-40B4-BE49-F238E27FC236}">
                <a16:creationId xmlns:a16="http://schemas.microsoft.com/office/drawing/2014/main" id="{95582D9A-E08A-4D87-353C-88AA44A80D1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FAE08B-3EFB-1FE9-BC4E-E021ED20BD1F}"/>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51763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2A224-4C8B-0BCF-3571-1A025762C8EA}"/>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D7F5E2-52B4-86CE-E748-A600456361D1}"/>
              </a:ext>
            </a:extLst>
          </p:cNvPr>
          <p:cNvSpPr>
            <a:spLocks noGrp="1"/>
          </p:cNvSpPr>
          <p:nvPr>
            <p:ph type="pic" idx="1"/>
          </p:nvPr>
        </p:nvSpPr>
        <p:spPr>
          <a:xfrm>
            <a:off x="3305632" y="1570509"/>
            <a:ext cx="3936385" cy="7751546"/>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endParaRPr kumimoji="1" lang="ja-JP" altLang="en-US"/>
          </a:p>
        </p:txBody>
      </p:sp>
      <p:sp>
        <p:nvSpPr>
          <p:cNvPr id="4" name="テキスト プレースホルダー 3">
            <a:extLst>
              <a:ext uri="{FF2B5EF4-FFF2-40B4-BE49-F238E27FC236}">
                <a16:creationId xmlns:a16="http://schemas.microsoft.com/office/drawing/2014/main" id="{108ED4DF-2049-8D9D-A744-85A57437A9B0}"/>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9D882FA-26B1-551A-F210-CB8C4222B60C}"/>
              </a:ext>
            </a:extLst>
          </p:cNvPr>
          <p:cNvSpPr>
            <a:spLocks noGrp="1"/>
          </p:cNvSpPr>
          <p:nvPr>
            <p:ph type="dt" sz="half" idx="10"/>
          </p:nvPr>
        </p:nvSpPr>
        <p:spPr/>
        <p:txBody>
          <a:bodyPr/>
          <a:lstStyle/>
          <a:p>
            <a:fld id="{9EA66776-0711-4AB1-A0C4-64AAC121F9D2}" type="datetimeFigureOut">
              <a:rPr kumimoji="1" lang="ja-JP" altLang="en-US" smtClean="0"/>
              <a:t>2023/3/6</a:t>
            </a:fld>
            <a:endParaRPr kumimoji="1" lang="ja-JP" altLang="en-US"/>
          </a:p>
        </p:txBody>
      </p:sp>
      <p:sp>
        <p:nvSpPr>
          <p:cNvPr id="6" name="フッター プレースホルダー 5">
            <a:extLst>
              <a:ext uri="{FF2B5EF4-FFF2-40B4-BE49-F238E27FC236}">
                <a16:creationId xmlns:a16="http://schemas.microsoft.com/office/drawing/2014/main" id="{3CAFBCE2-5E97-F2F4-2622-57B37D4D7E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F883CCA-F357-D6CE-43ED-73303A7FCF03}"/>
              </a:ext>
            </a:extLst>
          </p:cNvPr>
          <p:cNvSpPr>
            <a:spLocks noGrp="1"/>
          </p:cNvSpPr>
          <p:nvPr>
            <p:ph type="sldNum" sz="quarter" idx="12"/>
          </p:nvPr>
        </p:nvSpPr>
        <p:spPr/>
        <p:txBody>
          <a:body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220753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5D0A6B2-9F33-5B4E-A9B8-C8EE9C860D92}"/>
              </a:ext>
            </a:extLst>
          </p:cNvPr>
          <p:cNvSpPr>
            <a:spLocks noGrp="1"/>
          </p:cNvSpPr>
          <p:nvPr>
            <p:ph type="title"/>
          </p:nvPr>
        </p:nvSpPr>
        <p:spPr>
          <a:xfrm>
            <a:off x="534571" y="580736"/>
            <a:ext cx="6706433" cy="210832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CC66150-61C6-89B6-0190-8EED1AA3478D}"/>
              </a:ext>
            </a:extLst>
          </p:cNvPr>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A50662E-B04F-8EE3-A645-ACB24594F4CE}"/>
              </a:ext>
            </a:extLst>
          </p:cNvPr>
          <p:cNvSpPr>
            <a:spLocks noGrp="1"/>
          </p:cNvSpPr>
          <p:nvPr>
            <p:ph type="dt" sz="half" idx="2"/>
          </p:nvPr>
        </p:nvSpPr>
        <p:spPr>
          <a:xfrm>
            <a:off x="534571" y="10109835"/>
            <a:ext cx="1749504" cy="580735"/>
          </a:xfrm>
          <a:prstGeom prst="rect">
            <a:avLst/>
          </a:prstGeom>
        </p:spPr>
        <p:txBody>
          <a:bodyPr vert="horz" lIns="91440" tIns="45720" rIns="91440" bIns="45720" rtlCol="0" anchor="ctr"/>
          <a:lstStyle>
            <a:lvl1pPr algn="l">
              <a:defRPr sz="765">
                <a:solidFill>
                  <a:schemeClr val="tx1">
                    <a:tint val="75000"/>
                  </a:schemeClr>
                </a:solidFill>
              </a:defRPr>
            </a:lvl1pPr>
          </a:lstStyle>
          <a:p>
            <a:fld id="{9EA66776-0711-4AB1-A0C4-64AAC121F9D2}" type="datetimeFigureOut">
              <a:rPr kumimoji="1" lang="ja-JP" altLang="en-US" smtClean="0"/>
              <a:t>2023/3/6</a:t>
            </a:fld>
            <a:endParaRPr kumimoji="1" lang="ja-JP" altLang="en-US"/>
          </a:p>
        </p:txBody>
      </p:sp>
      <p:sp>
        <p:nvSpPr>
          <p:cNvPr id="5" name="フッター プレースホルダー 4">
            <a:extLst>
              <a:ext uri="{FF2B5EF4-FFF2-40B4-BE49-F238E27FC236}">
                <a16:creationId xmlns:a16="http://schemas.microsoft.com/office/drawing/2014/main" id="{65E01A8E-2789-C667-5B8C-2F3CED3404FA}"/>
              </a:ext>
            </a:extLst>
          </p:cNvPr>
          <p:cNvSpPr>
            <a:spLocks noGrp="1"/>
          </p:cNvSpPr>
          <p:nvPr>
            <p:ph type="ftr" sz="quarter" idx="3"/>
          </p:nvPr>
        </p:nvSpPr>
        <p:spPr>
          <a:xfrm>
            <a:off x="2575659" y="10109835"/>
            <a:ext cx="2624257" cy="580735"/>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B2DE90C-EC10-03CF-988B-4DBC8FE7C910}"/>
              </a:ext>
            </a:extLst>
          </p:cNvPr>
          <p:cNvSpPr>
            <a:spLocks noGrp="1"/>
          </p:cNvSpPr>
          <p:nvPr>
            <p:ph type="sldNum" sz="quarter" idx="4"/>
          </p:nvPr>
        </p:nvSpPr>
        <p:spPr>
          <a:xfrm>
            <a:off x="5491500" y="10109835"/>
            <a:ext cx="1749504" cy="580735"/>
          </a:xfrm>
          <a:prstGeom prst="rect">
            <a:avLst/>
          </a:prstGeom>
        </p:spPr>
        <p:txBody>
          <a:bodyPr vert="horz" lIns="91440" tIns="45720" rIns="91440" bIns="45720" rtlCol="0" anchor="ctr"/>
          <a:lstStyle>
            <a:lvl1pPr algn="r">
              <a:defRPr sz="765">
                <a:solidFill>
                  <a:schemeClr val="tx1">
                    <a:tint val="75000"/>
                  </a:schemeClr>
                </a:solidFill>
              </a:defRPr>
            </a:lvl1pPr>
          </a:lstStyle>
          <a:p>
            <a:fld id="{D5696567-3465-4DD2-BBC4-64150F49A382}" type="slidenum">
              <a:rPr kumimoji="1" lang="ja-JP" altLang="en-US" smtClean="0"/>
              <a:t>‹#›</a:t>
            </a:fld>
            <a:endParaRPr kumimoji="1" lang="ja-JP" altLang="en-US"/>
          </a:p>
        </p:txBody>
      </p:sp>
    </p:spTree>
    <p:extLst>
      <p:ext uri="{BB962C8B-B14F-4D97-AF65-F5344CB8AC3E}">
        <p14:creationId xmlns:p14="http://schemas.microsoft.com/office/powerpoint/2010/main" val="12146898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Arial" panose="020B0604020202020204" pitchFamily="34" charset="0"/>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Arial" panose="020B0604020202020204" pitchFamily="34" charset="0"/>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Arial" panose="020B0604020202020204" pitchFamily="34" charset="0"/>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5pPr>
      <a:lvl6pPr marL="1603812"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6pPr>
      <a:lvl7pPr marL="1895414"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7pPr>
      <a:lvl8pPr marL="2187016"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8pPr>
      <a:lvl9pPr marL="247861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9pPr>
    </p:bodyStyle>
    <p:otherStyle>
      <a:defPPr>
        <a:defRPr lang="ja-JP"/>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D237757-2A2F-BE26-77F4-1D3CC7DC7FAD}"/>
              </a:ext>
            </a:extLst>
          </p:cNvPr>
          <p:cNvSpPr/>
          <p:nvPr/>
        </p:nvSpPr>
        <p:spPr>
          <a:xfrm>
            <a:off x="-243840" y="-106469"/>
            <a:ext cx="8336280" cy="10380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1602BB0-6279-5798-FEF8-8C3D1B1D67D1}"/>
              </a:ext>
            </a:extLst>
          </p:cNvPr>
          <p:cNvSpPr/>
          <p:nvPr/>
        </p:nvSpPr>
        <p:spPr>
          <a:xfrm>
            <a:off x="645324" y="1273535"/>
            <a:ext cx="6754761" cy="9314750"/>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915CDF97-314F-A633-3FE2-0C6AC71C3AF6}"/>
              </a:ext>
            </a:extLst>
          </p:cNvPr>
          <p:cNvSpPr/>
          <p:nvPr/>
        </p:nvSpPr>
        <p:spPr>
          <a:xfrm>
            <a:off x="1286420" y="1618231"/>
            <a:ext cx="1219255" cy="984326"/>
          </a:xfrm>
          <a:prstGeom prst="ellipse">
            <a:avLst/>
          </a:prstGeom>
          <a:solidFill>
            <a:srgbClr val="FFC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ケース点検</a:t>
            </a:r>
          </a:p>
        </p:txBody>
      </p:sp>
      <p:sp>
        <p:nvSpPr>
          <p:cNvPr id="14" name="楕円 13">
            <a:extLst>
              <a:ext uri="{FF2B5EF4-FFF2-40B4-BE49-F238E27FC236}">
                <a16:creationId xmlns:a16="http://schemas.microsoft.com/office/drawing/2014/main" id="{3223E02B-6DA4-7458-D458-17673474E346}"/>
              </a:ext>
            </a:extLst>
          </p:cNvPr>
          <p:cNvSpPr/>
          <p:nvPr/>
        </p:nvSpPr>
        <p:spPr>
          <a:xfrm>
            <a:off x="5974831" y="4614015"/>
            <a:ext cx="1219255" cy="1020599"/>
          </a:xfrm>
          <a:prstGeom prst="ellipse">
            <a:avLst/>
          </a:prstGeom>
          <a:solidFill>
            <a:srgbClr val="FFC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事業所</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訪問</a:t>
            </a:r>
          </a:p>
        </p:txBody>
      </p:sp>
      <p:sp>
        <p:nvSpPr>
          <p:cNvPr id="15" name="楕円 14">
            <a:extLst>
              <a:ext uri="{FF2B5EF4-FFF2-40B4-BE49-F238E27FC236}">
                <a16:creationId xmlns:a16="http://schemas.microsoft.com/office/drawing/2014/main" id="{8FCE9E71-B760-D44B-BCCD-0C814BA59B5B}"/>
              </a:ext>
            </a:extLst>
          </p:cNvPr>
          <p:cNvSpPr/>
          <p:nvPr/>
        </p:nvSpPr>
        <p:spPr>
          <a:xfrm>
            <a:off x="1437400" y="7779245"/>
            <a:ext cx="1219256" cy="984326"/>
          </a:xfrm>
          <a:prstGeom prst="ellipse">
            <a:avLst/>
          </a:prstGeom>
          <a:solidFill>
            <a:srgbClr val="FFC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同行</a:t>
            </a:r>
          </a:p>
        </p:txBody>
      </p:sp>
      <p:sp>
        <p:nvSpPr>
          <p:cNvPr id="17" name="テキスト ボックス 16">
            <a:extLst>
              <a:ext uri="{FF2B5EF4-FFF2-40B4-BE49-F238E27FC236}">
                <a16:creationId xmlns:a16="http://schemas.microsoft.com/office/drawing/2014/main" id="{649267C9-2C99-B9A2-42B8-804A3662A9AA}"/>
              </a:ext>
            </a:extLst>
          </p:cNvPr>
          <p:cNvSpPr txBox="1"/>
          <p:nvPr/>
        </p:nvSpPr>
        <p:spPr>
          <a:xfrm>
            <a:off x="2696892" y="1648952"/>
            <a:ext cx="4352597" cy="778226"/>
          </a:xfrm>
          <a:prstGeom prst="rect">
            <a:avLst/>
          </a:prstGeom>
          <a:noFill/>
        </p:spPr>
        <p:txBody>
          <a:bodyPr wrap="square">
            <a:spAutoFit/>
          </a:bodyPr>
          <a:lstStyle/>
          <a:p>
            <a:pPr>
              <a:lnSpc>
                <a:spcPct val="150000"/>
              </a:lnSpc>
            </a:pPr>
            <a:r>
              <a:rPr lang="ja-JP" altLang="en-US" sz="1050" dirty="0">
                <a:latin typeface="BIZ UDPゴシック" panose="020B0400000000000000" pitchFamily="50" charset="-128"/>
                <a:ea typeface="BIZ UDPゴシック" panose="020B0400000000000000" pitchFamily="50" charset="-128"/>
              </a:rPr>
              <a:t>相談支援事業所から市町村に提出されるモニタリング報告書などを書面で点検するという方法です。市区町村と基幹相談支援センターの２者間で行われます。</a:t>
            </a:r>
          </a:p>
        </p:txBody>
      </p:sp>
      <p:sp>
        <p:nvSpPr>
          <p:cNvPr id="18" name="テキスト ボックス 17">
            <a:extLst>
              <a:ext uri="{FF2B5EF4-FFF2-40B4-BE49-F238E27FC236}">
                <a16:creationId xmlns:a16="http://schemas.microsoft.com/office/drawing/2014/main" id="{4EADB9F8-D241-52F9-E7A0-E38D98DDBB30}"/>
              </a:ext>
            </a:extLst>
          </p:cNvPr>
          <p:cNvSpPr txBox="1"/>
          <p:nvPr/>
        </p:nvSpPr>
        <p:spPr>
          <a:xfrm>
            <a:off x="1705093" y="4614015"/>
            <a:ext cx="4063740" cy="1020600"/>
          </a:xfrm>
          <a:prstGeom prst="rect">
            <a:avLst/>
          </a:prstGeom>
          <a:noFill/>
        </p:spPr>
        <p:txBody>
          <a:bodyPr wrap="square">
            <a:spAutoFit/>
          </a:bodyPr>
          <a:lstStyle/>
          <a:p>
            <a:pPr>
              <a:lnSpc>
                <a:spcPct val="150000"/>
              </a:lnSpc>
            </a:pPr>
            <a:r>
              <a:rPr lang="ja-JP" altLang="en-US" sz="1050" dirty="0">
                <a:latin typeface="BIZ UDPゴシック" panose="020B0400000000000000" pitchFamily="50" charset="-128"/>
                <a:ea typeface="BIZ UDPゴシック" panose="020B0400000000000000" pitchFamily="50" charset="-128"/>
              </a:rPr>
              <a:t>基幹相談支援センター等が相談支援事業所へ訪問し、モニタリング結果について一緒に検証します。個別ケースについて一緒に考えたりスーパービジョンを行ったりと少人数で実施できるので、相談しやすい環境を作ることができます。</a:t>
            </a:r>
          </a:p>
        </p:txBody>
      </p:sp>
      <p:sp>
        <p:nvSpPr>
          <p:cNvPr id="19" name="テキスト ボックス 18">
            <a:extLst>
              <a:ext uri="{FF2B5EF4-FFF2-40B4-BE49-F238E27FC236}">
                <a16:creationId xmlns:a16="http://schemas.microsoft.com/office/drawing/2014/main" id="{3A1D8739-6546-24D6-FA66-50B26FDAA87A}"/>
              </a:ext>
            </a:extLst>
          </p:cNvPr>
          <p:cNvSpPr txBox="1"/>
          <p:nvPr/>
        </p:nvSpPr>
        <p:spPr>
          <a:xfrm>
            <a:off x="2880721" y="8003482"/>
            <a:ext cx="3816951" cy="535852"/>
          </a:xfrm>
          <a:prstGeom prst="rect">
            <a:avLst/>
          </a:prstGeom>
          <a:noFill/>
        </p:spPr>
        <p:txBody>
          <a:bodyPr wrap="square">
            <a:spAutoFit/>
          </a:bodyPr>
          <a:lstStyle/>
          <a:p>
            <a:pPr>
              <a:lnSpc>
                <a:spcPct val="150000"/>
              </a:lnSpc>
            </a:pPr>
            <a:r>
              <a:rPr lang="ja-JP" altLang="en-US" sz="1050" dirty="0">
                <a:latin typeface="BIZ UDPゴシック" panose="020B0400000000000000" pitchFamily="50" charset="-128"/>
                <a:ea typeface="BIZ UDPゴシック" panose="020B0400000000000000" pitchFamily="50" charset="-128"/>
              </a:rPr>
              <a:t>基幹相談支援センター等が相談支援事業所と共に家庭訪問や支援会議等に同行して、第三者的な観点から点検を行います。</a:t>
            </a:r>
          </a:p>
        </p:txBody>
      </p:sp>
      <p:sp>
        <p:nvSpPr>
          <p:cNvPr id="21" name="テキスト ボックス 20">
            <a:extLst>
              <a:ext uri="{FF2B5EF4-FFF2-40B4-BE49-F238E27FC236}">
                <a16:creationId xmlns:a16="http://schemas.microsoft.com/office/drawing/2014/main" id="{55F978D1-5D53-3B08-C3FA-851D9ADF1500}"/>
              </a:ext>
            </a:extLst>
          </p:cNvPr>
          <p:cNvSpPr txBox="1"/>
          <p:nvPr/>
        </p:nvSpPr>
        <p:spPr>
          <a:xfrm>
            <a:off x="36512" y="177985"/>
            <a:ext cx="7775575" cy="523220"/>
          </a:xfrm>
          <a:prstGeom prst="rect">
            <a:avLst/>
          </a:prstGeom>
          <a:noFill/>
          <a:ln>
            <a:noFill/>
          </a:ln>
        </p:spPr>
        <p:txBody>
          <a:bodyPr wrap="square">
            <a:spAutoFit/>
          </a:bodyPr>
          <a:lstStyle/>
          <a:p>
            <a:pPr algn="ctr"/>
            <a:r>
              <a:rPr lang="ja-JP" altLang="en-US" sz="2800" b="1" dirty="0">
                <a:solidFill>
                  <a:schemeClr val="bg1"/>
                </a:solidFill>
                <a:latin typeface="BIZ UDPゴシック" panose="020B0400000000000000" pitchFamily="50" charset="-128"/>
                <a:ea typeface="BIZ UDPゴシック" panose="020B0400000000000000" pitchFamily="50" charset="-128"/>
              </a:rPr>
              <a:t>「モニタリング結果の検証」をやってみよう！</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5" name="吹き出し: 角を丸めた四角形 4">
            <a:extLst>
              <a:ext uri="{FF2B5EF4-FFF2-40B4-BE49-F238E27FC236}">
                <a16:creationId xmlns:a16="http://schemas.microsoft.com/office/drawing/2014/main" id="{64301C4A-200D-FA2A-129D-AB53B335F3CF}"/>
              </a:ext>
            </a:extLst>
          </p:cNvPr>
          <p:cNvSpPr/>
          <p:nvPr/>
        </p:nvSpPr>
        <p:spPr>
          <a:xfrm>
            <a:off x="2880721" y="2683477"/>
            <a:ext cx="3904376" cy="1450553"/>
          </a:xfrm>
          <a:prstGeom prst="wedgeRoundRectCallout">
            <a:avLst>
              <a:gd name="adj1" fmla="val -55659"/>
              <a:gd name="adj2" fmla="val -7670"/>
              <a:gd name="adj3" fmla="val 16667"/>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000" dirty="0">
                <a:solidFill>
                  <a:schemeClr val="tx1"/>
                </a:solidFill>
                <a:latin typeface="BIZ UDPゴシック" panose="020B0400000000000000" pitchFamily="50" charset="-128"/>
                <a:ea typeface="BIZ UDPゴシック" panose="020B0400000000000000" pitchFamily="50" charset="-128"/>
              </a:rPr>
              <a:t>３つの方法の中で最も</a:t>
            </a:r>
            <a:r>
              <a:rPr kumimoji="1" lang="ja-JP" altLang="en-US" sz="1000" dirty="0">
                <a:solidFill>
                  <a:schemeClr val="tx1"/>
                </a:solidFill>
                <a:latin typeface="BIZ UDPゴシック" panose="020B0400000000000000" pitchFamily="50" charset="-128"/>
                <a:ea typeface="BIZ UDPゴシック" panose="020B0400000000000000" pitchFamily="50" charset="-128"/>
              </a:rPr>
              <a:t>取り組みやすくて沢山のケースを取り扱うことができるんだけど、文章だけで判断していく難しさと限界はあるんだよ。なので、基幹相談支援センターがその専門性を発揮することが求められるんだよね。基幹相談支援センターが未設置の地域はできるだけ早く設置できるといいよね。</a:t>
            </a:r>
          </a:p>
        </p:txBody>
      </p:sp>
      <p:sp>
        <p:nvSpPr>
          <p:cNvPr id="9" name="吹き出し: 角を丸めた四角形 8">
            <a:extLst>
              <a:ext uri="{FF2B5EF4-FFF2-40B4-BE49-F238E27FC236}">
                <a16:creationId xmlns:a16="http://schemas.microsoft.com/office/drawing/2014/main" id="{A5A3A56C-4432-5E9F-0659-2F8AB342E890}"/>
              </a:ext>
            </a:extLst>
          </p:cNvPr>
          <p:cNvSpPr/>
          <p:nvPr/>
        </p:nvSpPr>
        <p:spPr>
          <a:xfrm>
            <a:off x="1731574" y="5983036"/>
            <a:ext cx="4063740" cy="1020600"/>
          </a:xfrm>
          <a:prstGeom prst="wedgeRoundRectCallout">
            <a:avLst>
              <a:gd name="adj1" fmla="val 56451"/>
              <a:gd name="adj2" fmla="val -10041"/>
              <a:gd name="adj3" fmla="val 16667"/>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支援者支援や事業所のフォローアップとして「顔の見える関係」もできていくし、相談支援体制の強化にもなるよね。特に少人数の職場は相談</a:t>
            </a:r>
            <a:r>
              <a:rPr lang="ja-JP" altLang="en-US" sz="1000" dirty="0">
                <a:solidFill>
                  <a:schemeClr val="tx1"/>
                </a:solidFill>
                <a:latin typeface="BIZ UDPゴシック" panose="020B0400000000000000" pitchFamily="50" charset="-128"/>
                <a:ea typeface="BIZ UDPゴシック" panose="020B0400000000000000" pitchFamily="50" charset="-128"/>
              </a:rPr>
              <a:t>できる</a:t>
            </a:r>
            <a:r>
              <a:rPr kumimoji="1" lang="ja-JP" altLang="en-US" sz="1000" dirty="0">
                <a:solidFill>
                  <a:schemeClr val="tx1"/>
                </a:solidFill>
                <a:latin typeface="BIZ UDPゴシック" panose="020B0400000000000000" pitchFamily="50" charset="-128"/>
                <a:ea typeface="BIZ UDPゴシック" panose="020B0400000000000000" pitchFamily="50" charset="-128"/>
              </a:rPr>
              <a:t>機会が少ないので定期的な訪問はとても効果的だなぁ。</a:t>
            </a:r>
          </a:p>
        </p:txBody>
      </p:sp>
      <p:sp>
        <p:nvSpPr>
          <p:cNvPr id="11" name="吹き出し: 角を丸めた四角形 10">
            <a:extLst>
              <a:ext uri="{FF2B5EF4-FFF2-40B4-BE49-F238E27FC236}">
                <a16:creationId xmlns:a16="http://schemas.microsoft.com/office/drawing/2014/main" id="{8A28CAA6-42F1-55B1-C858-BE09BC6D4EBE}"/>
              </a:ext>
            </a:extLst>
          </p:cNvPr>
          <p:cNvSpPr/>
          <p:nvPr/>
        </p:nvSpPr>
        <p:spPr>
          <a:xfrm>
            <a:off x="2939984" y="8947469"/>
            <a:ext cx="3757688" cy="1028620"/>
          </a:xfrm>
          <a:prstGeom prst="wedgeRoundRectCallout">
            <a:avLst>
              <a:gd name="adj1" fmla="val -55817"/>
              <a:gd name="adj2" fmla="val -16104"/>
              <a:gd name="adj3" fmla="val 16667"/>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実際に利用者の相談支援を行なっているところを客観的に観察することができるので、コンサルテーションやライブスーパービジョンの効果もあるわよ。</a:t>
            </a:r>
          </a:p>
        </p:txBody>
      </p:sp>
      <p:pic>
        <p:nvPicPr>
          <p:cNvPr id="2" name="図 1">
            <a:extLst>
              <a:ext uri="{FF2B5EF4-FFF2-40B4-BE49-F238E27FC236}">
                <a16:creationId xmlns:a16="http://schemas.microsoft.com/office/drawing/2014/main" id="{7B81E469-3C54-857E-011F-B8758BC1E921}"/>
              </a:ext>
            </a:extLst>
          </p:cNvPr>
          <p:cNvPicPr>
            <a:picLocks noChangeAspect="1"/>
          </p:cNvPicPr>
          <p:nvPr/>
        </p:nvPicPr>
        <p:blipFill>
          <a:blip r:embed="rId2"/>
          <a:stretch>
            <a:fillRect/>
          </a:stretch>
        </p:blipFill>
        <p:spPr>
          <a:xfrm>
            <a:off x="1527680" y="2728455"/>
            <a:ext cx="1038697" cy="1450552"/>
          </a:xfrm>
          <a:prstGeom prst="rect">
            <a:avLst/>
          </a:prstGeom>
        </p:spPr>
      </p:pic>
      <p:pic>
        <p:nvPicPr>
          <p:cNvPr id="3" name="図 2">
            <a:extLst>
              <a:ext uri="{FF2B5EF4-FFF2-40B4-BE49-F238E27FC236}">
                <a16:creationId xmlns:a16="http://schemas.microsoft.com/office/drawing/2014/main" id="{49D790B1-9561-D5FD-C769-9D81C470DC52}"/>
              </a:ext>
            </a:extLst>
          </p:cNvPr>
          <p:cNvPicPr>
            <a:picLocks noChangeAspect="1"/>
          </p:cNvPicPr>
          <p:nvPr/>
        </p:nvPicPr>
        <p:blipFill>
          <a:blip r:embed="rId3"/>
          <a:stretch>
            <a:fillRect/>
          </a:stretch>
        </p:blipFill>
        <p:spPr>
          <a:xfrm>
            <a:off x="6139888" y="5943895"/>
            <a:ext cx="1115568" cy="1480162"/>
          </a:xfrm>
          <a:prstGeom prst="rect">
            <a:avLst/>
          </a:prstGeom>
        </p:spPr>
      </p:pic>
      <p:pic>
        <p:nvPicPr>
          <p:cNvPr id="4" name="図 3">
            <a:extLst>
              <a:ext uri="{FF2B5EF4-FFF2-40B4-BE49-F238E27FC236}">
                <a16:creationId xmlns:a16="http://schemas.microsoft.com/office/drawing/2014/main" id="{E66C619E-C96C-1345-C820-C79E3F31CAF3}"/>
              </a:ext>
            </a:extLst>
          </p:cNvPr>
          <p:cNvPicPr>
            <a:picLocks noChangeAspect="1"/>
          </p:cNvPicPr>
          <p:nvPr/>
        </p:nvPicPr>
        <p:blipFill>
          <a:blip r:embed="rId2"/>
          <a:stretch>
            <a:fillRect/>
          </a:stretch>
        </p:blipFill>
        <p:spPr>
          <a:xfrm>
            <a:off x="1527679" y="8908901"/>
            <a:ext cx="1038698" cy="1450553"/>
          </a:xfrm>
          <a:prstGeom prst="rect">
            <a:avLst/>
          </a:prstGeom>
        </p:spPr>
      </p:pic>
      <p:sp>
        <p:nvSpPr>
          <p:cNvPr id="6" name="テキスト ボックス 5">
            <a:extLst>
              <a:ext uri="{FF2B5EF4-FFF2-40B4-BE49-F238E27FC236}">
                <a16:creationId xmlns:a16="http://schemas.microsoft.com/office/drawing/2014/main" id="{00774385-6B87-F6F1-2D4F-E9A106A4FBDC}"/>
              </a:ext>
            </a:extLst>
          </p:cNvPr>
          <p:cNvSpPr txBox="1"/>
          <p:nvPr/>
        </p:nvSpPr>
        <p:spPr>
          <a:xfrm>
            <a:off x="262890" y="10329618"/>
            <a:ext cx="1371600" cy="400110"/>
          </a:xfrm>
          <a:prstGeom prst="rect">
            <a:avLst/>
          </a:prstGeom>
          <a:noFill/>
        </p:spPr>
        <p:txBody>
          <a:bodyPr wrap="square" rtlCol="0">
            <a:spAutoFit/>
          </a:bodyPr>
          <a:lstStyle/>
          <a:p>
            <a:r>
              <a:rPr kumimoji="1" lang="ja-JP" altLang="en-US" sz="2000" b="1" dirty="0">
                <a:solidFill>
                  <a:srgbClr val="00B050"/>
                </a:solidFill>
                <a:latin typeface="BIZ UDPゴシック" panose="020B0400000000000000" pitchFamily="50" charset="-128"/>
                <a:ea typeface="BIZ UDPゴシック" panose="020B0400000000000000" pitchFamily="50" charset="-128"/>
              </a:rPr>
              <a:t>②</a:t>
            </a:r>
          </a:p>
        </p:txBody>
      </p:sp>
      <p:sp>
        <p:nvSpPr>
          <p:cNvPr id="12" name="正方形/長方形 11">
            <a:extLst>
              <a:ext uri="{FF2B5EF4-FFF2-40B4-BE49-F238E27FC236}">
                <a16:creationId xmlns:a16="http://schemas.microsoft.com/office/drawing/2014/main" id="{31674951-E8BF-8129-34F8-E1E7E0861E48}"/>
              </a:ext>
            </a:extLst>
          </p:cNvPr>
          <p:cNvSpPr/>
          <p:nvPr/>
        </p:nvSpPr>
        <p:spPr>
          <a:xfrm>
            <a:off x="381765" y="1951344"/>
            <a:ext cx="536772" cy="55815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0CA91C57-DAD6-4AB3-E32E-1E52D24E75D3}"/>
              </a:ext>
            </a:extLst>
          </p:cNvPr>
          <p:cNvSpPr txBox="1"/>
          <p:nvPr/>
        </p:nvSpPr>
        <p:spPr>
          <a:xfrm>
            <a:off x="386845" y="2537080"/>
            <a:ext cx="492443" cy="4787145"/>
          </a:xfrm>
          <a:prstGeom prst="rect">
            <a:avLst/>
          </a:prstGeom>
          <a:noFill/>
        </p:spPr>
        <p:txBody>
          <a:bodyPr vert="eaVert" wrap="square">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事業所型検証モデル　</a:t>
            </a:r>
            <a:r>
              <a:rPr lang="en-US" altLang="ja-JP" sz="2000" b="1" dirty="0">
                <a:solidFill>
                  <a:schemeClr val="bg1"/>
                </a:solidFill>
                <a:latin typeface="BIZ UDPゴシック" panose="020B0400000000000000" pitchFamily="50" charset="-128"/>
                <a:ea typeface="BIZ UDPゴシック" panose="020B0400000000000000" pitchFamily="50" charset="-128"/>
              </a:rPr>
              <a:t>( </a:t>
            </a:r>
            <a:r>
              <a:rPr lang="ja-JP" altLang="en-US" sz="2000" b="1" dirty="0">
                <a:solidFill>
                  <a:schemeClr val="bg1"/>
                </a:solidFill>
                <a:latin typeface="BIZ UDPゴシック" panose="020B0400000000000000" pitchFamily="50" charset="-128"/>
                <a:ea typeface="BIZ UDPゴシック" panose="020B0400000000000000" pitchFamily="50" charset="-128"/>
              </a:rPr>
              <a:t>個別モデル </a:t>
            </a:r>
            <a:r>
              <a:rPr lang="en-US" altLang="ja-JP" sz="2000" b="1" dirty="0">
                <a:solidFill>
                  <a:schemeClr val="bg1"/>
                </a:solidFill>
                <a:latin typeface="BIZ UDPゴシック" panose="020B0400000000000000" pitchFamily="50" charset="-128"/>
                <a:ea typeface="BIZ UDPゴシック" panose="020B0400000000000000" pitchFamily="50" charset="-128"/>
              </a:rPr>
              <a:t>)</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72610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0B4C05E-4CEF-C454-8B2E-692AFEC447A8}"/>
              </a:ext>
            </a:extLst>
          </p:cNvPr>
          <p:cNvSpPr/>
          <p:nvPr/>
        </p:nvSpPr>
        <p:spPr>
          <a:xfrm>
            <a:off x="-243840" y="-106469"/>
            <a:ext cx="8336280" cy="10380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DD2AF623-6AE7-596E-8A36-0EE0152CCA25}"/>
              </a:ext>
            </a:extLst>
          </p:cNvPr>
          <p:cNvSpPr/>
          <p:nvPr/>
        </p:nvSpPr>
        <p:spPr>
          <a:xfrm>
            <a:off x="426536" y="1273536"/>
            <a:ext cx="6754761" cy="7407478"/>
          </a:xfrm>
          <a:prstGeom prst="rect">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6598E371-BB6F-902B-3785-270EBB0101FC}"/>
              </a:ext>
            </a:extLst>
          </p:cNvPr>
          <p:cNvSpPr txBox="1"/>
          <p:nvPr/>
        </p:nvSpPr>
        <p:spPr>
          <a:xfrm>
            <a:off x="802067" y="1563424"/>
            <a:ext cx="4099502" cy="1020600"/>
          </a:xfrm>
          <a:prstGeom prst="rect">
            <a:avLst/>
          </a:prstGeom>
          <a:noFill/>
        </p:spPr>
        <p:txBody>
          <a:bodyPr wrap="square">
            <a:spAutoFit/>
          </a:bodyPr>
          <a:lstStyle/>
          <a:p>
            <a:pPr>
              <a:lnSpc>
                <a:spcPct val="150000"/>
              </a:lnSpc>
            </a:pPr>
            <a:r>
              <a:rPr lang="ja-JP" altLang="en-US" sz="1050" dirty="0">
                <a:latin typeface="BIZ UDPゴシック" panose="020B0400000000000000" pitchFamily="50" charset="-128"/>
                <a:ea typeface="BIZ UDPゴシック" panose="020B0400000000000000" pitchFamily="50" charset="-128"/>
              </a:rPr>
              <a:t>事例を用いて参加者全員（</a:t>
            </a:r>
            <a:r>
              <a:rPr lang="en-US" altLang="ja-JP" sz="1050" dirty="0">
                <a:latin typeface="BIZ UDPゴシック" panose="020B0400000000000000" pitchFamily="50" charset="-128"/>
                <a:ea typeface="BIZ UDPゴシック" panose="020B0400000000000000" pitchFamily="50" charset="-128"/>
              </a:rPr>
              <a:t>10</a:t>
            </a:r>
            <a:r>
              <a:rPr lang="ja-JP" altLang="en-US" sz="1050" dirty="0">
                <a:latin typeface="BIZ UDPゴシック" panose="020B0400000000000000" pitchFamily="50" charset="-128"/>
                <a:ea typeface="BIZ UDPゴシック" panose="020B0400000000000000" pitchFamily="50" charset="-128"/>
              </a:rPr>
              <a:t>人を超える場合は複数のグループに分ける）で検討を行います。地域の課題を地域の関係者と考えることで、同じ地域課題の共有ができたり、知識・技術の共有ができたり、地域資源の創出を考えやすくなるなどのメリットがあります。</a:t>
            </a:r>
            <a:endParaRPr lang="en-US" altLang="ja-JP" sz="105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7A8051AD-4A96-7DCE-8C6F-03DA68309A17}"/>
              </a:ext>
            </a:extLst>
          </p:cNvPr>
          <p:cNvSpPr txBox="1"/>
          <p:nvPr/>
        </p:nvSpPr>
        <p:spPr>
          <a:xfrm>
            <a:off x="2322158" y="5252920"/>
            <a:ext cx="4237459" cy="1262974"/>
          </a:xfrm>
          <a:prstGeom prst="rect">
            <a:avLst/>
          </a:prstGeom>
          <a:noFill/>
        </p:spPr>
        <p:txBody>
          <a:bodyPr wrap="square">
            <a:spAutoFit/>
          </a:bodyPr>
          <a:lstStyle/>
          <a:p>
            <a:pPr>
              <a:lnSpc>
                <a:spcPct val="150000"/>
              </a:lnSpc>
            </a:pPr>
            <a:r>
              <a:rPr lang="ja-JP" altLang="en-US" sz="1050" dirty="0">
                <a:latin typeface="BIZ UDPゴシック" panose="020B0400000000000000" pitchFamily="50" charset="-128"/>
                <a:ea typeface="BIZ UDPゴシック" panose="020B0400000000000000" pitchFamily="50" charset="-128"/>
              </a:rPr>
              <a:t>グループスーパービジョンの事例は相談支援専門員から提出される以外に、基幹相談支援センター等が相談支援専門員の支援力の向上に適した事例を協議して選定することもできます。あくまでも事例検討ではなくグループスーパービジョンであることが重要なので、混同しないように注意しましょう。</a:t>
            </a:r>
          </a:p>
        </p:txBody>
      </p:sp>
      <p:sp>
        <p:nvSpPr>
          <p:cNvPr id="17" name="楕円 16">
            <a:extLst>
              <a:ext uri="{FF2B5EF4-FFF2-40B4-BE49-F238E27FC236}">
                <a16:creationId xmlns:a16="http://schemas.microsoft.com/office/drawing/2014/main" id="{CB61CC9D-C61A-FE04-CBFC-CDF4F0B33593}"/>
              </a:ext>
            </a:extLst>
          </p:cNvPr>
          <p:cNvSpPr/>
          <p:nvPr/>
        </p:nvSpPr>
        <p:spPr>
          <a:xfrm>
            <a:off x="5132394" y="1603189"/>
            <a:ext cx="1219255" cy="979541"/>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BIZ UDPゴシック" panose="020B0400000000000000" pitchFamily="50" charset="-128"/>
                <a:ea typeface="BIZ UDPゴシック" panose="020B0400000000000000" pitchFamily="50" charset="-128"/>
              </a:rPr>
              <a:t>事例</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1400" b="1" dirty="0">
                <a:solidFill>
                  <a:schemeClr val="tx1"/>
                </a:solidFill>
                <a:latin typeface="BIZ UDPゴシック" panose="020B0400000000000000" pitchFamily="50" charset="-128"/>
                <a:ea typeface="BIZ UDPゴシック" panose="020B0400000000000000" pitchFamily="50" charset="-128"/>
              </a:rPr>
              <a:t>レビュー</a:t>
            </a:r>
            <a:endParaRPr kumimoji="1"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20" name="吹き出し: 角を丸めた四角形 19">
            <a:extLst>
              <a:ext uri="{FF2B5EF4-FFF2-40B4-BE49-F238E27FC236}">
                <a16:creationId xmlns:a16="http://schemas.microsoft.com/office/drawing/2014/main" id="{2FFE50A1-0A37-87F8-AEDB-E8DEE5564EA3}"/>
              </a:ext>
            </a:extLst>
          </p:cNvPr>
          <p:cNvSpPr/>
          <p:nvPr/>
        </p:nvSpPr>
        <p:spPr>
          <a:xfrm>
            <a:off x="2322158" y="3144190"/>
            <a:ext cx="4364139" cy="1505347"/>
          </a:xfrm>
          <a:prstGeom prst="wedgeRoundRectCallout">
            <a:avLst>
              <a:gd name="adj1" fmla="val -55755"/>
              <a:gd name="adj2" fmla="val -13379"/>
              <a:gd name="adj3" fmla="val 16667"/>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事例は、①相談支援専門員が協議会等の会合や基幹相談支援センターに意見を求めるケース、②協議会でモニタリング検証を行うことを前提として事例提供選定のための協議を行って選定したケース、の２つの</a:t>
            </a:r>
            <a:r>
              <a:rPr lang="ja-JP" altLang="en-US" sz="1000" dirty="0">
                <a:solidFill>
                  <a:schemeClr val="tx1"/>
                </a:solidFill>
                <a:latin typeface="BIZ UDPゴシック" panose="020B0400000000000000" pitchFamily="50" charset="-128"/>
                <a:ea typeface="BIZ UDPゴシック" panose="020B0400000000000000" pitchFamily="50" charset="-128"/>
              </a:rPr>
              <a:t>ポイントで選定するのが良いと言われているの。</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議題の焦点が外れないようにファシリテーターの配置も大切だよね。</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23" name="楕円 22">
            <a:extLst>
              <a:ext uri="{FF2B5EF4-FFF2-40B4-BE49-F238E27FC236}">
                <a16:creationId xmlns:a16="http://schemas.microsoft.com/office/drawing/2014/main" id="{9A25E595-385B-2B65-86AD-C61A0C0EC298}"/>
              </a:ext>
            </a:extLst>
          </p:cNvPr>
          <p:cNvSpPr/>
          <p:nvPr/>
        </p:nvSpPr>
        <p:spPr>
          <a:xfrm>
            <a:off x="773611" y="5379487"/>
            <a:ext cx="1418176" cy="10206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BIZ UDPゴシック" panose="020B0400000000000000" pitchFamily="50" charset="-128"/>
                <a:ea typeface="BIZ UDPゴシック" panose="020B0400000000000000" pitchFamily="50" charset="-128"/>
              </a:rPr>
              <a:t>グループスーパービジョン</a:t>
            </a:r>
          </a:p>
        </p:txBody>
      </p:sp>
      <p:sp>
        <p:nvSpPr>
          <p:cNvPr id="27" name="吹き出し: 角を丸めた四角形 26">
            <a:extLst>
              <a:ext uri="{FF2B5EF4-FFF2-40B4-BE49-F238E27FC236}">
                <a16:creationId xmlns:a16="http://schemas.microsoft.com/office/drawing/2014/main" id="{7E19F786-9505-CD3C-FC30-1CAACC83E1C1}"/>
              </a:ext>
            </a:extLst>
          </p:cNvPr>
          <p:cNvSpPr/>
          <p:nvPr/>
        </p:nvSpPr>
        <p:spPr>
          <a:xfrm>
            <a:off x="802068" y="6932495"/>
            <a:ext cx="4332550" cy="1339955"/>
          </a:xfrm>
          <a:prstGeom prst="wedgeRoundRectCallout">
            <a:avLst>
              <a:gd name="adj1" fmla="val 56629"/>
              <a:gd name="adj2" fmla="val -9708"/>
              <a:gd name="adj3" fmla="val 16667"/>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グループスーパービジョンやストレングスアセスメントは主任相談支援専門員研修でも習ったけど、こういう時にも活かされるんだね。</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相談支援体制構築の取り組みとして、各都道府県が実施する</a:t>
            </a:r>
            <a:r>
              <a:rPr lang="ja-JP" altLang="en-US" sz="1000" dirty="0">
                <a:solidFill>
                  <a:schemeClr val="tx1"/>
                </a:solidFill>
                <a:latin typeface="BIZ UDPゴシック" panose="020B0400000000000000" pitchFamily="50" charset="-128"/>
                <a:ea typeface="BIZ UDPゴシック" panose="020B0400000000000000" pitchFamily="50" charset="-128"/>
              </a:rPr>
              <a:t>相談支援専門員</a:t>
            </a:r>
            <a:r>
              <a:rPr kumimoji="1" lang="ja-JP" altLang="en-US" sz="1000" dirty="0">
                <a:solidFill>
                  <a:schemeClr val="tx1"/>
                </a:solidFill>
                <a:latin typeface="BIZ UDPゴシック" panose="020B0400000000000000" pitchFamily="50" charset="-128"/>
                <a:ea typeface="BIZ UDPゴシック" panose="020B0400000000000000" pitchFamily="50" charset="-128"/>
              </a:rPr>
              <a:t>養成研修と連動していることも意識しておくほうがよさそう</a:t>
            </a:r>
            <a:r>
              <a:rPr lang="ja-JP" altLang="en-US" sz="1000" dirty="0">
                <a:solidFill>
                  <a:schemeClr val="tx1"/>
                </a:solidFill>
                <a:latin typeface="BIZ UDPゴシック" panose="020B0400000000000000" pitchFamily="50" charset="-128"/>
                <a:ea typeface="BIZ UDPゴシック" panose="020B0400000000000000" pitchFamily="50" charset="-128"/>
              </a:rPr>
              <a:t>だね</a:t>
            </a:r>
            <a:r>
              <a:rPr kumimoji="1" lang="ja-JP" altLang="en-US" sz="1000" dirty="0">
                <a:solidFill>
                  <a:schemeClr val="tx1"/>
                </a:solidFill>
                <a:latin typeface="BIZ UDPゴシック" panose="020B0400000000000000" pitchFamily="50" charset="-128"/>
                <a:ea typeface="BIZ UDPゴシック" panose="020B0400000000000000" pitchFamily="50" charset="-128"/>
              </a:rPr>
              <a:t>。</a:t>
            </a:r>
          </a:p>
        </p:txBody>
      </p:sp>
      <p:sp>
        <p:nvSpPr>
          <p:cNvPr id="31" name="テキスト ボックス 30">
            <a:extLst>
              <a:ext uri="{FF2B5EF4-FFF2-40B4-BE49-F238E27FC236}">
                <a16:creationId xmlns:a16="http://schemas.microsoft.com/office/drawing/2014/main" id="{0667E361-A666-B6A6-1632-3A2CB990EE85}"/>
              </a:ext>
            </a:extLst>
          </p:cNvPr>
          <p:cNvSpPr txBox="1"/>
          <p:nvPr/>
        </p:nvSpPr>
        <p:spPr>
          <a:xfrm>
            <a:off x="1277050" y="9257985"/>
            <a:ext cx="6135032" cy="1064843"/>
          </a:xfrm>
          <a:prstGeom prst="rect">
            <a:avLst/>
          </a:prstGeom>
          <a:noFill/>
        </p:spPr>
        <p:txBody>
          <a:bodyPr wrap="square">
            <a:spAutoFit/>
          </a:bodyPr>
          <a:lstStyle/>
          <a:p>
            <a:pPr>
              <a:lnSpc>
                <a:spcPct val="150000"/>
              </a:lnSpc>
            </a:pPr>
            <a:r>
              <a:rPr lang="ja-JP" altLang="en-US" sz="1100" dirty="0">
                <a:latin typeface="BIZ UDPゴシック" panose="020B0400000000000000" pitchFamily="50" charset="-128"/>
                <a:ea typeface="BIZ UDPゴシック" panose="020B0400000000000000" pitchFamily="50" charset="-128"/>
              </a:rPr>
              <a:t>これら</a:t>
            </a:r>
            <a:r>
              <a:rPr lang="en-US" altLang="ja-JP" sz="1100" dirty="0">
                <a:latin typeface="BIZ UDPゴシック" panose="020B0400000000000000" pitchFamily="50" charset="-128"/>
                <a:ea typeface="BIZ UDPゴシック" panose="020B0400000000000000" pitchFamily="50" charset="-128"/>
              </a:rPr>
              <a:t>5</a:t>
            </a:r>
            <a:r>
              <a:rPr lang="ja-JP" altLang="en-US" sz="1100" dirty="0">
                <a:latin typeface="BIZ UDPゴシック" panose="020B0400000000000000" pitchFamily="50" charset="-128"/>
                <a:ea typeface="BIZ UDPゴシック" panose="020B0400000000000000" pitchFamily="50" charset="-128"/>
              </a:rPr>
              <a:t>つ全てを実施すればよい、というわけではなく、地域の実情に合わせてアレンジしながら、「まずはやってみる」という感じで進められるといいよね。</a:t>
            </a:r>
            <a:endParaRPr lang="en-US" altLang="ja-JP" sz="1100" dirty="0">
              <a:latin typeface="BIZ UDPゴシック" panose="020B0400000000000000" pitchFamily="50" charset="-128"/>
              <a:ea typeface="BIZ UDPゴシック" panose="020B0400000000000000" pitchFamily="50" charset="-128"/>
            </a:endParaRPr>
          </a:p>
          <a:p>
            <a:pPr>
              <a:lnSpc>
                <a:spcPct val="150000"/>
              </a:lnSpc>
            </a:pPr>
            <a:r>
              <a:rPr lang="ja-JP" altLang="en-US" sz="1100" dirty="0">
                <a:latin typeface="BIZ UDPゴシック" panose="020B0400000000000000" pitchFamily="50" charset="-128"/>
                <a:ea typeface="BIZ UDPゴシック" panose="020B0400000000000000" pitchFamily="50" charset="-128"/>
              </a:rPr>
              <a:t>あくまで支援者支援の視点をもって実施されることが重要なので、後方支援の一環として相談支援専門員が困っていること、悩んでいることに寄り添う、伴走する、というスタンスで臨みたいよね。</a:t>
            </a:r>
          </a:p>
        </p:txBody>
      </p:sp>
      <p:pic>
        <p:nvPicPr>
          <p:cNvPr id="2" name="図 1">
            <a:extLst>
              <a:ext uri="{FF2B5EF4-FFF2-40B4-BE49-F238E27FC236}">
                <a16:creationId xmlns:a16="http://schemas.microsoft.com/office/drawing/2014/main" id="{3C930668-4909-BA94-4A38-1B0C592F3E2C}"/>
              </a:ext>
            </a:extLst>
          </p:cNvPr>
          <p:cNvPicPr>
            <a:picLocks noChangeAspect="1"/>
          </p:cNvPicPr>
          <p:nvPr/>
        </p:nvPicPr>
        <p:blipFill>
          <a:blip r:embed="rId2"/>
          <a:stretch>
            <a:fillRect/>
          </a:stretch>
        </p:blipFill>
        <p:spPr>
          <a:xfrm>
            <a:off x="885140" y="3213679"/>
            <a:ext cx="978414" cy="1366367"/>
          </a:xfrm>
          <a:prstGeom prst="rect">
            <a:avLst/>
          </a:prstGeom>
        </p:spPr>
      </p:pic>
      <p:pic>
        <p:nvPicPr>
          <p:cNvPr id="3" name="図 2">
            <a:extLst>
              <a:ext uri="{FF2B5EF4-FFF2-40B4-BE49-F238E27FC236}">
                <a16:creationId xmlns:a16="http://schemas.microsoft.com/office/drawing/2014/main" id="{A7AF76EA-2B57-8412-E7E3-CB9E492F9191}"/>
              </a:ext>
            </a:extLst>
          </p:cNvPr>
          <p:cNvPicPr>
            <a:picLocks noChangeAspect="1"/>
          </p:cNvPicPr>
          <p:nvPr/>
        </p:nvPicPr>
        <p:blipFill>
          <a:blip r:embed="rId3"/>
          <a:stretch>
            <a:fillRect/>
          </a:stretch>
        </p:blipFill>
        <p:spPr>
          <a:xfrm>
            <a:off x="5620458" y="6815978"/>
            <a:ext cx="1065839" cy="1414181"/>
          </a:xfrm>
          <a:prstGeom prst="rect">
            <a:avLst/>
          </a:prstGeom>
        </p:spPr>
      </p:pic>
      <p:pic>
        <p:nvPicPr>
          <p:cNvPr id="4" name="図 3">
            <a:extLst>
              <a:ext uri="{FF2B5EF4-FFF2-40B4-BE49-F238E27FC236}">
                <a16:creationId xmlns:a16="http://schemas.microsoft.com/office/drawing/2014/main" id="{87D99EAD-C25D-1596-2803-D622E6724E88}"/>
              </a:ext>
            </a:extLst>
          </p:cNvPr>
          <p:cNvPicPr>
            <a:picLocks noChangeAspect="1"/>
          </p:cNvPicPr>
          <p:nvPr/>
        </p:nvPicPr>
        <p:blipFill>
          <a:blip r:embed="rId2"/>
          <a:stretch>
            <a:fillRect/>
          </a:stretch>
        </p:blipFill>
        <p:spPr>
          <a:xfrm>
            <a:off x="292063" y="9097615"/>
            <a:ext cx="944323" cy="1318759"/>
          </a:xfrm>
          <a:prstGeom prst="rect">
            <a:avLst/>
          </a:prstGeom>
        </p:spPr>
      </p:pic>
      <p:sp>
        <p:nvSpPr>
          <p:cNvPr id="8" name="テキスト ボックス 7">
            <a:extLst>
              <a:ext uri="{FF2B5EF4-FFF2-40B4-BE49-F238E27FC236}">
                <a16:creationId xmlns:a16="http://schemas.microsoft.com/office/drawing/2014/main" id="{72D80281-E49F-3D2C-9B88-7D1EFC06B137}"/>
              </a:ext>
            </a:extLst>
          </p:cNvPr>
          <p:cNvSpPr txBox="1"/>
          <p:nvPr/>
        </p:nvSpPr>
        <p:spPr>
          <a:xfrm>
            <a:off x="426535" y="277419"/>
            <a:ext cx="6754762" cy="400110"/>
          </a:xfrm>
          <a:prstGeom prst="rect">
            <a:avLst/>
          </a:prstGeom>
          <a:noFill/>
          <a:ln>
            <a:noFill/>
          </a:ln>
        </p:spPr>
        <p:txBody>
          <a:bodyPr wrap="square">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～２つのモデルに基づく具体的な取組方法を紹介します～</a:t>
            </a:r>
            <a:endParaRPr lang="ja-JP" altLang="en-US" sz="1600" dirty="0">
              <a:solidFill>
                <a:schemeClr val="bg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1F9E14E9-B28C-8D81-94BD-C71989947F35}"/>
              </a:ext>
            </a:extLst>
          </p:cNvPr>
          <p:cNvSpPr txBox="1"/>
          <p:nvPr/>
        </p:nvSpPr>
        <p:spPr>
          <a:xfrm>
            <a:off x="7089775" y="10329618"/>
            <a:ext cx="1371600" cy="400110"/>
          </a:xfrm>
          <a:prstGeom prst="rect">
            <a:avLst/>
          </a:prstGeom>
          <a:noFill/>
        </p:spPr>
        <p:txBody>
          <a:bodyPr wrap="square" rtlCol="0">
            <a:spAutoFit/>
          </a:bodyPr>
          <a:lstStyle/>
          <a:p>
            <a:r>
              <a:rPr kumimoji="1" lang="ja-JP" altLang="en-US" sz="2000" b="1" dirty="0">
                <a:solidFill>
                  <a:srgbClr val="00B050"/>
                </a:solidFill>
                <a:latin typeface="BIZ UDPゴシック" panose="020B0400000000000000" pitchFamily="50" charset="-128"/>
                <a:ea typeface="BIZ UDPゴシック" panose="020B0400000000000000" pitchFamily="50" charset="-128"/>
              </a:rPr>
              <a:t>③</a:t>
            </a:r>
          </a:p>
        </p:txBody>
      </p:sp>
      <p:sp>
        <p:nvSpPr>
          <p:cNvPr id="11" name="正方形/長方形 10">
            <a:extLst>
              <a:ext uri="{FF2B5EF4-FFF2-40B4-BE49-F238E27FC236}">
                <a16:creationId xmlns:a16="http://schemas.microsoft.com/office/drawing/2014/main" id="{D4F6FB60-B2AE-9B36-2FC5-0A825E647A9C}"/>
              </a:ext>
            </a:extLst>
          </p:cNvPr>
          <p:cNvSpPr/>
          <p:nvPr/>
        </p:nvSpPr>
        <p:spPr>
          <a:xfrm>
            <a:off x="6929995" y="1951344"/>
            <a:ext cx="536772" cy="558157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837AD7B1-F4DE-5FCC-A350-131EF0CC6BB4}"/>
              </a:ext>
            </a:extLst>
          </p:cNvPr>
          <p:cNvSpPr txBox="1"/>
          <p:nvPr/>
        </p:nvSpPr>
        <p:spPr>
          <a:xfrm>
            <a:off x="6935117" y="2537080"/>
            <a:ext cx="492443" cy="4787145"/>
          </a:xfrm>
          <a:prstGeom prst="rect">
            <a:avLst/>
          </a:prstGeom>
          <a:noFill/>
        </p:spPr>
        <p:txBody>
          <a:bodyPr vert="eaVert" wrap="square">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地域型検証モデル　</a:t>
            </a:r>
            <a:r>
              <a:rPr lang="en-US" altLang="ja-JP" sz="2000" b="1" dirty="0">
                <a:solidFill>
                  <a:schemeClr val="bg1"/>
                </a:solidFill>
                <a:latin typeface="BIZ UDPゴシック" panose="020B0400000000000000" pitchFamily="50" charset="-128"/>
                <a:ea typeface="BIZ UDPゴシック" panose="020B0400000000000000" pitchFamily="50" charset="-128"/>
              </a:rPr>
              <a:t>( </a:t>
            </a:r>
            <a:r>
              <a:rPr lang="ja-JP" altLang="en-US" sz="2000" b="1" dirty="0">
                <a:solidFill>
                  <a:schemeClr val="bg1"/>
                </a:solidFill>
                <a:latin typeface="BIZ UDPゴシック" panose="020B0400000000000000" pitchFamily="50" charset="-128"/>
                <a:ea typeface="BIZ UDPゴシック" panose="020B0400000000000000" pitchFamily="50" charset="-128"/>
              </a:rPr>
              <a:t>集団モデル </a:t>
            </a:r>
            <a:r>
              <a:rPr lang="en-US" altLang="ja-JP" sz="2000" b="1" dirty="0">
                <a:solidFill>
                  <a:schemeClr val="bg1"/>
                </a:solidFill>
                <a:latin typeface="BIZ UDPゴシック" panose="020B0400000000000000" pitchFamily="50" charset="-128"/>
                <a:ea typeface="BIZ UDPゴシック" panose="020B0400000000000000" pitchFamily="50" charset="-128"/>
              </a:rPr>
              <a:t>)</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557529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TotalTime>
  <Words>657</Words>
  <Application>Microsoft Office PowerPoint</Application>
  <PresentationFormat>ユーザー設定</PresentationFormat>
  <Paragraphs>27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order</dc:creator>
  <cp:lastModifiedBy>order</cp:lastModifiedBy>
  <cp:revision>20</cp:revision>
  <cp:lastPrinted>2023-03-06T05:19:40Z</cp:lastPrinted>
  <dcterms:created xsi:type="dcterms:W3CDTF">2023-03-03T12:52:17Z</dcterms:created>
  <dcterms:modified xsi:type="dcterms:W3CDTF">2023-03-06T05:44:19Z</dcterms:modified>
</cp:coreProperties>
</file>