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 id="258" r:id="rId3"/>
    <p:sldId id="259" r:id="rId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B3B8E7-F332-4311-9897-7830C066DDDB}" v="66" dt="2023-08-19T09:34:36.833"/>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129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 Id="rId9"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55E2AE8-C083-4927-974C-EFF2A56604B0}" type="datetimeFigureOut">
              <a:rPr kumimoji="1" lang="ja-JP" altLang="en-US" smtClean="0"/>
              <a:t>2023/8/22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8444A1-6D42-4192-A70E-1A9533590805}" type="slidenum">
              <a:rPr kumimoji="1" lang="ja-JP" altLang="en-US" smtClean="0"/>
              <a:t>‹#›</a:t>
            </a:fld>
            <a:endParaRPr kumimoji="1" lang="ja-JP" altLang="en-US"/>
          </a:p>
        </p:txBody>
      </p:sp>
    </p:spTree>
    <p:extLst>
      <p:ext uri="{BB962C8B-B14F-4D97-AF65-F5344CB8AC3E}">
        <p14:creationId xmlns:p14="http://schemas.microsoft.com/office/powerpoint/2010/main" val="1330287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55E2AE8-C083-4927-974C-EFF2A56604B0}" type="datetimeFigureOut">
              <a:rPr kumimoji="1" lang="ja-JP" altLang="en-US" smtClean="0"/>
              <a:t>2023/8/22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8444A1-6D42-4192-A70E-1A9533590805}" type="slidenum">
              <a:rPr kumimoji="1" lang="ja-JP" altLang="en-US" smtClean="0"/>
              <a:t>‹#›</a:t>
            </a:fld>
            <a:endParaRPr kumimoji="1" lang="ja-JP" altLang="en-US"/>
          </a:p>
        </p:txBody>
      </p:sp>
    </p:spTree>
    <p:extLst>
      <p:ext uri="{BB962C8B-B14F-4D97-AF65-F5344CB8AC3E}">
        <p14:creationId xmlns:p14="http://schemas.microsoft.com/office/powerpoint/2010/main" val="3175779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55E2AE8-C083-4927-974C-EFF2A56604B0}" type="datetimeFigureOut">
              <a:rPr kumimoji="1" lang="ja-JP" altLang="en-US" smtClean="0"/>
              <a:t>2023/8/22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8444A1-6D42-4192-A70E-1A9533590805}" type="slidenum">
              <a:rPr kumimoji="1" lang="ja-JP" altLang="en-US" smtClean="0"/>
              <a:t>‹#›</a:t>
            </a:fld>
            <a:endParaRPr kumimoji="1" lang="ja-JP" altLang="en-US"/>
          </a:p>
        </p:txBody>
      </p:sp>
    </p:spTree>
    <p:extLst>
      <p:ext uri="{BB962C8B-B14F-4D97-AF65-F5344CB8AC3E}">
        <p14:creationId xmlns:p14="http://schemas.microsoft.com/office/powerpoint/2010/main" val="594449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55E2AE8-C083-4927-974C-EFF2A56604B0}" type="datetimeFigureOut">
              <a:rPr kumimoji="1" lang="ja-JP" altLang="en-US" smtClean="0"/>
              <a:t>2023/8/22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8444A1-6D42-4192-A70E-1A9533590805}" type="slidenum">
              <a:rPr kumimoji="1" lang="ja-JP" altLang="en-US" smtClean="0"/>
              <a:t>‹#›</a:t>
            </a:fld>
            <a:endParaRPr kumimoji="1" lang="ja-JP" altLang="en-US"/>
          </a:p>
        </p:txBody>
      </p:sp>
    </p:spTree>
    <p:extLst>
      <p:ext uri="{BB962C8B-B14F-4D97-AF65-F5344CB8AC3E}">
        <p14:creationId xmlns:p14="http://schemas.microsoft.com/office/powerpoint/2010/main" val="268193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55E2AE8-C083-4927-974C-EFF2A56604B0}" type="datetimeFigureOut">
              <a:rPr kumimoji="1" lang="ja-JP" altLang="en-US" smtClean="0"/>
              <a:t>2023/8/22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8444A1-6D42-4192-A70E-1A9533590805}" type="slidenum">
              <a:rPr kumimoji="1" lang="ja-JP" altLang="en-US" smtClean="0"/>
              <a:t>‹#›</a:t>
            </a:fld>
            <a:endParaRPr kumimoji="1" lang="ja-JP" altLang="en-US"/>
          </a:p>
        </p:txBody>
      </p:sp>
    </p:spTree>
    <p:extLst>
      <p:ext uri="{BB962C8B-B14F-4D97-AF65-F5344CB8AC3E}">
        <p14:creationId xmlns:p14="http://schemas.microsoft.com/office/powerpoint/2010/main" val="713831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55E2AE8-C083-4927-974C-EFF2A56604B0}" type="datetimeFigureOut">
              <a:rPr kumimoji="1" lang="ja-JP" altLang="en-US" smtClean="0"/>
              <a:t>2023/8/22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8444A1-6D42-4192-A70E-1A9533590805}" type="slidenum">
              <a:rPr kumimoji="1" lang="ja-JP" altLang="en-US" smtClean="0"/>
              <a:t>‹#›</a:t>
            </a:fld>
            <a:endParaRPr kumimoji="1" lang="ja-JP" altLang="en-US"/>
          </a:p>
        </p:txBody>
      </p:sp>
    </p:spTree>
    <p:extLst>
      <p:ext uri="{BB962C8B-B14F-4D97-AF65-F5344CB8AC3E}">
        <p14:creationId xmlns:p14="http://schemas.microsoft.com/office/powerpoint/2010/main" val="4077546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55E2AE8-C083-4927-974C-EFF2A56604B0}" type="datetimeFigureOut">
              <a:rPr kumimoji="1" lang="ja-JP" altLang="en-US" smtClean="0"/>
              <a:t>2023/8/22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E8444A1-6D42-4192-A70E-1A9533590805}" type="slidenum">
              <a:rPr kumimoji="1" lang="ja-JP" altLang="en-US" smtClean="0"/>
              <a:t>‹#›</a:t>
            </a:fld>
            <a:endParaRPr kumimoji="1" lang="ja-JP" altLang="en-US"/>
          </a:p>
        </p:txBody>
      </p:sp>
    </p:spTree>
    <p:extLst>
      <p:ext uri="{BB962C8B-B14F-4D97-AF65-F5344CB8AC3E}">
        <p14:creationId xmlns:p14="http://schemas.microsoft.com/office/powerpoint/2010/main" val="2944639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55E2AE8-C083-4927-974C-EFF2A56604B0}" type="datetimeFigureOut">
              <a:rPr kumimoji="1" lang="ja-JP" altLang="en-US" smtClean="0"/>
              <a:t>2023/8/22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E8444A1-6D42-4192-A70E-1A9533590805}" type="slidenum">
              <a:rPr kumimoji="1" lang="ja-JP" altLang="en-US" smtClean="0"/>
              <a:t>‹#›</a:t>
            </a:fld>
            <a:endParaRPr kumimoji="1" lang="ja-JP" altLang="en-US"/>
          </a:p>
        </p:txBody>
      </p:sp>
    </p:spTree>
    <p:extLst>
      <p:ext uri="{BB962C8B-B14F-4D97-AF65-F5344CB8AC3E}">
        <p14:creationId xmlns:p14="http://schemas.microsoft.com/office/powerpoint/2010/main" val="3917164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5E2AE8-C083-4927-974C-EFF2A56604B0}" type="datetimeFigureOut">
              <a:rPr kumimoji="1" lang="ja-JP" altLang="en-US" smtClean="0"/>
              <a:t>2023/8/22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E8444A1-6D42-4192-A70E-1A9533590805}" type="slidenum">
              <a:rPr kumimoji="1" lang="ja-JP" altLang="en-US" smtClean="0"/>
              <a:t>‹#›</a:t>
            </a:fld>
            <a:endParaRPr kumimoji="1" lang="ja-JP" altLang="en-US"/>
          </a:p>
        </p:txBody>
      </p:sp>
    </p:spTree>
    <p:extLst>
      <p:ext uri="{BB962C8B-B14F-4D97-AF65-F5344CB8AC3E}">
        <p14:creationId xmlns:p14="http://schemas.microsoft.com/office/powerpoint/2010/main" val="2445829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55E2AE8-C083-4927-974C-EFF2A56604B0}" type="datetimeFigureOut">
              <a:rPr kumimoji="1" lang="ja-JP" altLang="en-US" smtClean="0"/>
              <a:t>2023/8/22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8444A1-6D42-4192-A70E-1A9533590805}" type="slidenum">
              <a:rPr kumimoji="1" lang="ja-JP" altLang="en-US" smtClean="0"/>
              <a:t>‹#›</a:t>
            </a:fld>
            <a:endParaRPr kumimoji="1" lang="ja-JP" altLang="en-US"/>
          </a:p>
        </p:txBody>
      </p:sp>
    </p:spTree>
    <p:extLst>
      <p:ext uri="{BB962C8B-B14F-4D97-AF65-F5344CB8AC3E}">
        <p14:creationId xmlns:p14="http://schemas.microsoft.com/office/powerpoint/2010/main" val="2781887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55E2AE8-C083-4927-974C-EFF2A56604B0}" type="datetimeFigureOut">
              <a:rPr kumimoji="1" lang="ja-JP" altLang="en-US" smtClean="0"/>
              <a:t>2023/8/22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8444A1-6D42-4192-A70E-1A9533590805}" type="slidenum">
              <a:rPr kumimoji="1" lang="ja-JP" altLang="en-US" smtClean="0"/>
              <a:t>‹#›</a:t>
            </a:fld>
            <a:endParaRPr kumimoji="1" lang="ja-JP" altLang="en-US"/>
          </a:p>
        </p:txBody>
      </p:sp>
    </p:spTree>
    <p:extLst>
      <p:ext uri="{BB962C8B-B14F-4D97-AF65-F5344CB8AC3E}">
        <p14:creationId xmlns:p14="http://schemas.microsoft.com/office/powerpoint/2010/main" val="9508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5E2AE8-C083-4927-974C-EFF2A56604B0}" type="datetimeFigureOut">
              <a:rPr kumimoji="1" lang="ja-JP" altLang="en-US" smtClean="0"/>
              <a:t>2023/8/22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8444A1-6D42-4192-A70E-1A9533590805}" type="slidenum">
              <a:rPr kumimoji="1" lang="ja-JP" altLang="en-US" smtClean="0"/>
              <a:t>‹#›</a:t>
            </a:fld>
            <a:endParaRPr kumimoji="1" lang="ja-JP" altLang="en-US"/>
          </a:p>
        </p:txBody>
      </p:sp>
    </p:spTree>
    <p:extLst>
      <p:ext uri="{BB962C8B-B14F-4D97-AF65-F5344CB8AC3E}">
        <p14:creationId xmlns:p14="http://schemas.microsoft.com/office/powerpoint/2010/main" val="22563672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descr="神様の上陸ポイント【稲佐の浜】｜sunインコ📘量子力学⛩神社📙学び🌲リトリート">
            <a:extLst>
              <a:ext uri="{FF2B5EF4-FFF2-40B4-BE49-F238E27FC236}">
                <a16:creationId xmlns="" xmlns:a16="http://schemas.microsoft.com/office/drawing/2014/main" id="{BA4C95CB-4F74-68B3-457D-E09469CA29C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376728"/>
            <a:ext cx="9144000" cy="5452775"/>
          </a:xfrm>
          <a:prstGeom prst="rect">
            <a:avLst/>
          </a:prstGeom>
          <a:solidFill>
            <a:schemeClr val="accent1">
              <a:lumMod val="60000"/>
              <a:lumOff val="40000"/>
            </a:schemeClr>
          </a:solidFill>
          <a:ln>
            <a:noFill/>
          </a:ln>
        </p:spPr>
      </p:pic>
      <p:sp>
        <p:nvSpPr>
          <p:cNvPr id="7" name="テキスト ボックス 6">
            <a:extLst>
              <a:ext uri="{FF2B5EF4-FFF2-40B4-BE49-F238E27FC236}">
                <a16:creationId xmlns="" xmlns:a16="http://schemas.microsoft.com/office/drawing/2014/main" id="{700C89AE-62B5-E6AF-E79E-D54B836447A3}"/>
              </a:ext>
            </a:extLst>
          </p:cNvPr>
          <p:cNvSpPr txBox="1"/>
          <p:nvPr/>
        </p:nvSpPr>
        <p:spPr>
          <a:xfrm>
            <a:off x="1163403" y="218115"/>
            <a:ext cx="7088738" cy="954107"/>
          </a:xfrm>
          <a:prstGeom prst="rect">
            <a:avLst/>
          </a:prstGeom>
          <a:noFill/>
        </p:spPr>
        <p:txBody>
          <a:bodyPr wrap="square">
            <a:spAutoFit/>
          </a:bodyPr>
          <a:lstStyle/>
          <a:p>
            <a:pPr algn="ctr"/>
            <a:r>
              <a:rPr lang="ja-JP" altLang="en-US" sz="2800" kern="100" dirty="0">
                <a:solidFill>
                  <a:srgbClr val="1F4E79"/>
                </a:solidFill>
                <a:effectLst/>
                <a:latin typeface="Century" panose="02040604050505020304" pitchFamily="18" charset="0"/>
                <a:ea typeface="HGP創英角ﾎﾟｯﾌﾟ体" panose="040B0A00000000000000" pitchFamily="50" charset="-128"/>
                <a:cs typeface="Times New Roman" panose="02020603050405020304" pitchFamily="18" charset="0"/>
              </a:rPr>
              <a:t>　　</a:t>
            </a:r>
            <a:r>
              <a:rPr lang="ja-JP" altLang="ja-JP" sz="2800" kern="100" dirty="0">
                <a:solidFill>
                  <a:srgbClr val="1F4E79"/>
                </a:solidFill>
                <a:effectLst/>
                <a:latin typeface="Century" panose="02040604050505020304" pitchFamily="18" charset="0"/>
                <a:ea typeface="HGP創英角ﾎﾟｯﾌﾟ体" panose="040B0A00000000000000" pitchFamily="50" charset="-128"/>
                <a:cs typeface="Times New Roman" panose="02020603050405020304" pitchFamily="18" charset="0"/>
              </a:rPr>
              <a:t>事例から学ぼう障がい者ケアマネジメント</a:t>
            </a:r>
            <a:endParaRPr lang="ja-JP" alt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ja-JP" altLang="en-US" sz="2800" kern="100" dirty="0">
                <a:solidFill>
                  <a:srgbClr val="1F4E79"/>
                </a:solidFill>
                <a:effectLst/>
                <a:latin typeface="Century" panose="02040604050505020304" pitchFamily="18" charset="0"/>
                <a:ea typeface="HGP創英角ﾎﾟｯﾌﾟ体" panose="040B0A00000000000000" pitchFamily="50" charset="-128"/>
                <a:cs typeface="Times New Roman" panose="02020603050405020304" pitchFamily="18" charset="0"/>
              </a:rPr>
              <a:t>　　　</a:t>
            </a:r>
            <a:r>
              <a:rPr lang="ja-JP" altLang="ja-JP" sz="2800" kern="100" dirty="0">
                <a:solidFill>
                  <a:srgbClr val="1F4E79"/>
                </a:solidFill>
                <a:effectLst/>
                <a:latin typeface="Century" panose="02040604050505020304" pitchFamily="18" charset="0"/>
                <a:ea typeface="HGP創英角ﾎﾟｯﾌﾟ体" panose="040B0A00000000000000" pitchFamily="50" charset="-128"/>
                <a:cs typeface="Times New Roman" panose="02020603050405020304" pitchFamily="18" charset="0"/>
              </a:rPr>
              <a:t>～実践者の頭の中を開示する～</a:t>
            </a:r>
            <a:endParaRPr lang="ja-JP" alt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8" name="テキスト ボックス 7">
            <a:extLst>
              <a:ext uri="{FF2B5EF4-FFF2-40B4-BE49-F238E27FC236}">
                <a16:creationId xmlns="" xmlns:a16="http://schemas.microsoft.com/office/drawing/2014/main" id="{009E0C8E-5FF0-4051-782D-3E13D21BCE53}"/>
              </a:ext>
            </a:extLst>
          </p:cNvPr>
          <p:cNvSpPr txBox="1"/>
          <p:nvPr/>
        </p:nvSpPr>
        <p:spPr>
          <a:xfrm>
            <a:off x="0" y="10475"/>
            <a:ext cx="1698171" cy="553998"/>
          </a:xfrm>
          <a:prstGeom prst="rect">
            <a:avLst/>
          </a:prstGeom>
          <a:noFill/>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　　　　　</a:t>
            </a:r>
            <a:r>
              <a:rPr kumimoji="1" lang="ja-JP" altLang="en-US" sz="900" dirty="0">
                <a:latin typeface="BIZ UDPゴシック" panose="020B0400000000000000" pitchFamily="50" charset="-128"/>
                <a:ea typeface="BIZ UDPゴシック" panose="020B0400000000000000" pitchFamily="50" charset="-128"/>
              </a:rPr>
              <a:t>令和５年度　</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全国相談支援ネットワーク</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中国ブロック研修会</a:t>
            </a:r>
          </a:p>
        </p:txBody>
      </p:sp>
      <p:sp>
        <p:nvSpPr>
          <p:cNvPr id="10" name="テキスト ボックス 9">
            <a:extLst>
              <a:ext uri="{FF2B5EF4-FFF2-40B4-BE49-F238E27FC236}">
                <a16:creationId xmlns="" xmlns:a16="http://schemas.microsoft.com/office/drawing/2014/main" id="{5E865B37-5DDF-3C7C-2FEB-D166427D0C08}"/>
              </a:ext>
            </a:extLst>
          </p:cNvPr>
          <p:cNvSpPr txBox="1"/>
          <p:nvPr/>
        </p:nvSpPr>
        <p:spPr>
          <a:xfrm>
            <a:off x="92360" y="1503782"/>
            <a:ext cx="8840625" cy="4862870"/>
          </a:xfrm>
          <a:prstGeom prst="rect">
            <a:avLst/>
          </a:prstGeom>
          <a:noFill/>
        </p:spPr>
        <p:txBody>
          <a:bodyPr wrap="square">
            <a:spAutoFit/>
          </a:bodyPr>
          <a:lstStyle/>
          <a:p>
            <a:r>
              <a:rPr lang="ja-JP" altLang="en-US" sz="1800" kern="100" dirty="0">
                <a:solidFill>
                  <a:srgbClr val="1F4E79"/>
                </a:solidFill>
                <a:effectLst/>
                <a:latin typeface="Century" panose="02040604050505020304" pitchFamily="18" charset="0"/>
                <a:ea typeface="HGP創英角ﾎﾟｯﾌﾟ体" panose="040B0A00000000000000" pitchFamily="50" charset="-128"/>
                <a:cs typeface="Times New Roman" panose="02020603050405020304" pitchFamily="18" charset="0"/>
              </a:rPr>
              <a:t> </a:t>
            </a:r>
            <a:r>
              <a:rPr lang="ja-JP" altLang="ja-JP" sz="1800" kern="100" dirty="0">
                <a:solidFill>
                  <a:srgbClr val="1F4E79"/>
                </a:solidFill>
                <a:effectLst/>
                <a:latin typeface="Century" panose="02040604050505020304" pitchFamily="18" charset="0"/>
                <a:ea typeface="HGP創英角ﾎﾟｯﾌﾟ体" panose="040B0A00000000000000" pitchFamily="50" charset="-128"/>
                <a:cs typeface="Times New Roman" panose="02020603050405020304" pitchFamily="18" charset="0"/>
              </a:rPr>
              <a:t>日</a:t>
            </a:r>
            <a:r>
              <a:rPr lang="ja-JP" altLang="en-US" sz="1800" kern="100" dirty="0">
                <a:solidFill>
                  <a:srgbClr val="1F4E79"/>
                </a:solidFill>
                <a:effectLst/>
                <a:latin typeface="Century" panose="02040604050505020304" pitchFamily="18" charset="0"/>
                <a:ea typeface="HGP創英角ﾎﾟｯﾌﾟ体" panose="040B0A00000000000000" pitchFamily="50" charset="-128"/>
                <a:cs typeface="Times New Roman" panose="02020603050405020304" pitchFamily="18" charset="0"/>
              </a:rPr>
              <a:t>　</a:t>
            </a:r>
            <a:r>
              <a:rPr lang="ja-JP" altLang="ja-JP" sz="1800" kern="100" dirty="0">
                <a:solidFill>
                  <a:srgbClr val="1F4E79"/>
                </a:solidFill>
                <a:effectLst/>
                <a:latin typeface="Century" panose="02040604050505020304" pitchFamily="18" charset="0"/>
                <a:ea typeface="HGP創英角ﾎﾟｯﾌﾟ体" panose="040B0A00000000000000" pitchFamily="50" charset="-128"/>
                <a:cs typeface="Times New Roman" panose="02020603050405020304" pitchFamily="18" charset="0"/>
              </a:rPr>
              <a:t>時</a:t>
            </a:r>
            <a:r>
              <a:rPr lang="ja-JP" altLang="en-US" sz="1800" kern="100" dirty="0">
                <a:solidFill>
                  <a:srgbClr val="1F4E79"/>
                </a:solidFill>
                <a:effectLst/>
                <a:latin typeface="Century" panose="02040604050505020304" pitchFamily="18" charset="0"/>
                <a:ea typeface="HGP創英角ﾎﾟｯﾌﾟ体" panose="040B0A00000000000000" pitchFamily="50" charset="-128"/>
                <a:cs typeface="Times New Roman" panose="02020603050405020304" pitchFamily="18" charset="0"/>
              </a:rPr>
              <a:t>　</a:t>
            </a:r>
            <a:r>
              <a:rPr lang="ja-JP" altLang="ja-JP" sz="1800" kern="100" dirty="0">
                <a:solidFill>
                  <a:srgbClr val="1F4E79"/>
                </a:solidFill>
                <a:effectLst/>
                <a:latin typeface="Century" panose="02040604050505020304" pitchFamily="18" charset="0"/>
                <a:ea typeface="HGP創英角ﾎﾟｯﾌﾟ体" panose="040B0A00000000000000" pitchFamily="50" charset="-128"/>
                <a:cs typeface="Times New Roman" panose="02020603050405020304" pitchFamily="18" charset="0"/>
              </a:rPr>
              <a:t>　</a:t>
            </a:r>
            <a:r>
              <a:rPr lang="ja-JP" altLang="en-US" sz="1800" kern="100" dirty="0">
                <a:solidFill>
                  <a:srgbClr val="1F4E79"/>
                </a:solidFill>
                <a:effectLst/>
                <a:latin typeface="Century" panose="02040604050505020304" pitchFamily="18" charset="0"/>
                <a:ea typeface="HGP創英角ﾎﾟｯﾌﾟ体" panose="040B0A00000000000000" pitchFamily="50" charset="-128"/>
                <a:cs typeface="Times New Roman" panose="02020603050405020304" pitchFamily="18" charset="0"/>
              </a:rPr>
              <a:t>１１</a:t>
            </a:r>
            <a:r>
              <a:rPr lang="ja-JP" altLang="ja-JP" sz="1800" kern="100" dirty="0">
                <a:solidFill>
                  <a:srgbClr val="1F4E79"/>
                </a:solidFill>
                <a:effectLst/>
                <a:latin typeface="Century" panose="02040604050505020304" pitchFamily="18" charset="0"/>
                <a:ea typeface="HGP創英角ﾎﾟｯﾌﾟ体" panose="040B0A00000000000000" pitchFamily="50" charset="-128"/>
                <a:cs typeface="Times New Roman" panose="02020603050405020304" pitchFamily="18" charset="0"/>
              </a:rPr>
              <a:t>月</a:t>
            </a:r>
            <a:r>
              <a:rPr lang="ja-JP" altLang="en-US" kern="100" dirty="0">
                <a:solidFill>
                  <a:srgbClr val="1F4E79"/>
                </a:solidFill>
                <a:latin typeface="Century" panose="02040604050505020304" pitchFamily="18" charset="0"/>
                <a:ea typeface="HGP創英角ﾎﾟｯﾌﾟ体" panose="040B0A00000000000000" pitchFamily="50" charset="-128"/>
                <a:cs typeface="Times New Roman" panose="02020603050405020304" pitchFamily="18" charset="0"/>
              </a:rPr>
              <a:t>１８</a:t>
            </a:r>
            <a:r>
              <a:rPr lang="ja-JP" altLang="ja-JP" sz="1800" kern="100" dirty="0">
                <a:solidFill>
                  <a:srgbClr val="1F4E79"/>
                </a:solidFill>
                <a:effectLst/>
                <a:latin typeface="Century" panose="02040604050505020304" pitchFamily="18" charset="0"/>
                <a:ea typeface="HGP創英角ﾎﾟｯﾌﾟ体" panose="040B0A00000000000000" pitchFamily="50" charset="-128"/>
                <a:cs typeface="Times New Roman" panose="02020603050405020304" pitchFamily="18" charset="0"/>
              </a:rPr>
              <a:t>日</a:t>
            </a:r>
            <a:r>
              <a:rPr lang="en-US" altLang="ja-JP" sz="1800" kern="100" dirty="0">
                <a:solidFill>
                  <a:srgbClr val="1F4E79"/>
                </a:solidFill>
                <a:effectLst/>
                <a:latin typeface="Century" panose="02040604050505020304" pitchFamily="18" charset="0"/>
                <a:ea typeface="HGP創英角ﾎﾟｯﾌﾟ体" panose="040B0A00000000000000" pitchFamily="50" charset="-128"/>
                <a:cs typeface="Times New Roman" panose="02020603050405020304" pitchFamily="18" charset="0"/>
              </a:rPr>
              <a:t>(</a:t>
            </a:r>
            <a:r>
              <a:rPr lang="ja-JP" altLang="ja-JP" sz="1800" kern="100" dirty="0">
                <a:solidFill>
                  <a:srgbClr val="1F4E79"/>
                </a:solidFill>
                <a:effectLst/>
                <a:latin typeface="Century" panose="02040604050505020304" pitchFamily="18" charset="0"/>
                <a:ea typeface="HGP創英角ﾎﾟｯﾌﾟ体" panose="040B0A00000000000000" pitchFamily="50" charset="-128"/>
                <a:cs typeface="Times New Roman" panose="02020603050405020304" pitchFamily="18" charset="0"/>
              </a:rPr>
              <a:t>土</a:t>
            </a:r>
            <a:r>
              <a:rPr lang="en-US" altLang="ja-JP" sz="1800" kern="100" dirty="0">
                <a:solidFill>
                  <a:srgbClr val="1F4E79"/>
                </a:solidFill>
                <a:effectLst/>
                <a:latin typeface="Century" panose="02040604050505020304" pitchFamily="18" charset="0"/>
                <a:ea typeface="HGP創英角ﾎﾟｯﾌﾟ体" panose="040B0A00000000000000" pitchFamily="50" charset="-128"/>
                <a:cs typeface="Times New Roman" panose="02020603050405020304" pitchFamily="18" charset="0"/>
              </a:rPr>
              <a:t>)</a:t>
            </a:r>
            <a:r>
              <a:rPr lang="ja-JP" altLang="en-US" kern="100" dirty="0">
                <a:solidFill>
                  <a:srgbClr val="1F4E79"/>
                </a:solidFill>
                <a:latin typeface="Century" panose="02040604050505020304" pitchFamily="18" charset="0"/>
                <a:ea typeface="HGP創英角ﾎﾟｯﾌﾟ体" panose="040B0A00000000000000" pitchFamily="50" charset="-128"/>
                <a:cs typeface="Times New Roman" panose="02020603050405020304" pitchFamily="18" charset="0"/>
              </a:rPr>
              <a:t>　１０：３０</a:t>
            </a:r>
            <a:r>
              <a:rPr lang="ja-JP" altLang="ja-JP" sz="1800" kern="100" dirty="0">
                <a:solidFill>
                  <a:srgbClr val="1F4E79"/>
                </a:solidFill>
                <a:effectLst/>
                <a:latin typeface="Century" panose="02040604050505020304" pitchFamily="18" charset="0"/>
                <a:ea typeface="HGP創英角ﾎﾟｯﾌﾟ体" panose="040B0A00000000000000" pitchFamily="50" charset="-128"/>
                <a:cs typeface="Times New Roman" panose="02020603050405020304" pitchFamily="18" charset="0"/>
              </a:rPr>
              <a:t>～</a:t>
            </a:r>
            <a:r>
              <a:rPr lang="ja-JP" altLang="en-US" sz="1800" kern="100" dirty="0">
                <a:solidFill>
                  <a:srgbClr val="1F4E79"/>
                </a:solidFill>
                <a:effectLst/>
                <a:latin typeface="Century" panose="02040604050505020304" pitchFamily="18" charset="0"/>
                <a:ea typeface="HGP創英角ﾎﾟｯﾌﾟ体" panose="040B0A00000000000000" pitchFamily="50" charset="-128"/>
                <a:cs typeface="Times New Roman" panose="02020603050405020304" pitchFamily="18" charset="0"/>
              </a:rPr>
              <a:t>１６：００</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ja-JP" altLang="en-US" sz="1800" kern="100" dirty="0">
                <a:solidFill>
                  <a:srgbClr val="1F4E79"/>
                </a:solidFill>
                <a:effectLst/>
                <a:latin typeface="HGP創英角ﾎﾟｯﾌﾟ体" panose="040B0A00000000000000" pitchFamily="50" charset="-128"/>
                <a:ea typeface="ＭＳ 明朝" panose="02020609040205080304" pitchFamily="17" charset="-128"/>
                <a:cs typeface="Times New Roman" panose="02020603050405020304" pitchFamily="18" charset="0"/>
              </a:rPr>
              <a:t>　　　　　　</a:t>
            </a:r>
            <a:endParaRPr lang="en-US" altLang="ja-JP" sz="1800" kern="100" dirty="0">
              <a:solidFill>
                <a:srgbClr val="1F4E79"/>
              </a:solidFill>
              <a:effectLst/>
              <a:latin typeface="Century" panose="02040604050505020304" pitchFamily="18" charset="0"/>
              <a:ea typeface="HGP創英角ﾎﾟｯﾌﾟ体" panose="040B0A00000000000000" pitchFamily="50" charset="-128"/>
              <a:cs typeface="Times New Roman" panose="02020603050405020304" pitchFamily="18" charset="0"/>
            </a:endParaRPr>
          </a:p>
          <a:p>
            <a:r>
              <a:rPr lang="ja-JP" altLang="en-US" kern="100" dirty="0">
                <a:solidFill>
                  <a:srgbClr val="1F4E79"/>
                </a:solidFill>
                <a:latin typeface="Century" panose="02040604050505020304" pitchFamily="18" charset="0"/>
                <a:ea typeface="HGP創英角ﾎﾟｯﾌﾟ体" panose="040B0A00000000000000" pitchFamily="50" charset="-128"/>
                <a:cs typeface="Times New Roman" panose="02020603050405020304" pitchFamily="18" charset="0"/>
              </a:rPr>
              <a:t> 内　容　　相談支援専門員がケアマネジメントを実践する中で大切なことを言語化する</a:t>
            </a:r>
            <a:endParaRPr lang="en-US" altLang="ja-JP" kern="100" dirty="0">
              <a:solidFill>
                <a:srgbClr val="1F4E79"/>
              </a:solidFill>
              <a:latin typeface="Century" panose="02040604050505020304" pitchFamily="18" charset="0"/>
              <a:ea typeface="HGP創英角ﾎﾟｯﾌﾟ体" panose="040B0A00000000000000" pitchFamily="50" charset="-128"/>
              <a:cs typeface="Times New Roman" panose="02020603050405020304" pitchFamily="18" charset="0"/>
            </a:endParaRPr>
          </a:p>
          <a:p>
            <a:r>
              <a:rPr lang="ja-JP" altLang="en-US" kern="100" dirty="0">
                <a:solidFill>
                  <a:srgbClr val="1F4E79"/>
                </a:solidFill>
                <a:latin typeface="Century" panose="02040604050505020304" pitchFamily="18" charset="0"/>
                <a:ea typeface="HGP創英角ﾎﾟｯﾌﾟ体" panose="040B0A00000000000000" pitchFamily="50" charset="-128"/>
                <a:cs typeface="Times New Roman" panose="02020603050405020304" pitchFamily="18" charset="0"/>
              </a:rPr>
              <a:t> 会　場     ビックハート　黒のスタジオ；会場参加先着</a:t>
            </a:r>
            <a:r>
              <a:rPr lang="en-US" altLang="ja-JP" kern="100" dirty="0">
                <a:solidFill>
                  <a:srgbClr val="1F4E79"/>
                </a:solidFill>
                <a:latin typeface="HGP創英角ﾎﾟｯﾌﾟ体" panose="040B0A00000000000000" pitchFamily="50" charset="-128"/>
                <a:ea typeface="HGP創英角ﾎﾟｯﾌﾟ体" panose="040B0A00000000000000" pitchFamily="50" charset="-128"/>
                <a:cs typeface="Times New Roman" panose="02020603050405020304" pitchFamily="18" charset="0"/>
              </a:rPr>
              <a:t>50</a:t>
            </a:r>
            <a:r>
              <a:rPr lang="ja-JP" altLang="en-US" kern="100" dirty="0">
                <a:solidFill>
                  <a:srgbClr val="1F4E79"/>
                </a:solidFill>
                <a:latin typeface="HGP創英角ﾎﾟｯﾌﾟ体" panose="040B0A00000000000000" pitchFamily="50" charset="-128"/>
                <a:ea typeface="HGP創英角ﾎﾟｯﾌﾟ体" panose="040B0A00000000000000" pitchFamily="50" charset="-128"/>
                <a:cs typeface="Times New Roman" panose="02020603050405020304" pitchFamily="18" charset="0"/>
              </a:rPr>
              <a:t>名</a:t>
            </a:r>
            <a:endParaRPr lang="en-US" altLang="ja-JP" kern="100" dirty="0">
              <a:solidFill>
                <a:srgbClr val="1F4E79"/>
              </a:solidFill>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r>
              <a:rPr lang="ja-JP" altLang="en-US" kern="100" dirty="0">
                <a:solidFill>
                  <a:srgbClr val="1F4E79"/>
                </a:solidFill>
                <a:latin typeface="HGP創英角ﾎﾟｯﾌﾟ体" panose="040B0A00000000000000" pitchFamily="50" charset="-128"/>
                <a:ea typeface="HGP創英角ﾎﾟｯﾌﾟ体" panose="040B0A00000000000000" pitchFamily="50" charset="-128"/>
                <a:cs typeface="Times New Roman" panose="02020603050405020304" pitchFamily="18" charset="0"/>
              </a:rPr>
              <a:t>　　　　　　　　　　　　　　　　　　　　　　　　　　　　　　</a:t>
            </a:r>
            <a:r>
              <a:rPr lang="en-US" altLang="ja-JP" kern="100" dirty="0">
                <a:solidFill>
                  <a:srgbClr val="1F4E79"/>
                </a:solidFill>
                <a:latin typeface="HGP創英角ﾎﾟｯﾌﾟ体" panose="040B0A00000000000000" pitchFamily="50" charset="-128"/>
                <a:ea typeface="HGP創英角ﾎﾟｯﾌﾟ体" panose="040B0A00000000000000" pitchFamily="50" charset="-128"/>
                <a:cs typeface="Times New Roman" panose="02020603050405020304" pitchFamily="18" charset="0"/>
              </a:rPr>
              <a:t>(</a:t>
            </a:r>
            <a:r>
              <a:rPr lang="ja-JP" altLang="en-US" kern="100" dirty="0">
                <a:solidFill>
                  <a:srgbClr val="1F4E79"/>
                </a:solidFill>
                <a:latin typeface="HGP創英角ﾎﾟｯﾌﾟ体" panose="040B0A00000000000000" pitchFamily="50" charset="-128"/>
                <a:ea typeface="HGP創英角ﾎﾟｯﾌﾟ体" panose="040B0A00000000000000" pitchFamily="50" charset="-128"/>
                <a:cs typeface="Times New Roman" panose="02020603050405020304" pitchFamily="18" charset="0"/>
              </a:rPr>
              <a:t>推奨</a:t>
            </a:r>
            <a:r>
              <a:rPr lang="en-US" altLang="ja-JP" kern="100" dirty="0">
                <a:solidFill>
                  <a:srgbClr val="1F4E79"/>
                </a:solidFill>
                <a:latin typeface="HGP創英角ﾎﾟｯﾌﾟ体" panose="040B0A00000000000000" pitchFamily="50" charset="-128"/>
                <a:ea typeface="HGP創英角ﾎﾟｯﾌﾟ体" panose="040B0A00000000000000" pitchFamily="50" charset="-128"/>
                <a:cs typeface="Times New Roman" panose="02020603050405020304" pitchFamily="18" charset="0"/>
              </a:rPr>
              <a:t>;</a:t>
            </a:r>
            <a:r>
              <a:rPr lang="ja-JP" altLang="en-US" kern="100" dirty="0">
                <a:solidFill>
                  <a:srgbClr val="1F4E79"/>
                </a:solidFill>
                <a:latin typeface="HGP創英角ﾎﾟｯﾌﾟ体" panose="040B0A00000000000000" pitchFamily="50" charset="-128"/>
                <a:ea typeface="HGP創英角ﾎﾟｯﾌﾟ体" panose="040B0A00000000000000" pitchFamily="50" charset="-128"/>
                <a:cs typeface="Times New Roman" panose="02020603050405020304" pitchFamily="18" charset="0"/>
              </a:rPr>
              <a:t>会場参加、ハイブリット対応あり</a:t>
            </a:r>
            <a:r>
              <a:rPr lang="en-US" altLang="ja-JP" kern="100" dirty="0">
                <a:solidFill>
                  <a:srgbClr val="1F4E79"/>
                </a:solidFill>
                <a:latin typeface="HGP創英角ﾎﾟｯﾌﾟ体" panose="040B0A00000000000000" pitchFamily="50" charset="-128"/>
                <a:ea typeface="HGP創英角ﾎﾟｯﾌﾟ体" panose="040B0A00000000000000" pitchFamily="50" charset="-128"/>
                <a:cs typeface="Times New Roman" panose="02020603050405020304" pitchFamily="18" charset="0"/>
              </a:rPr>
              <a:t>)</a:t>
            </a:r>
          </a:p>
          <a:p>
            <a:r>
              <a:rPr lang="ja-JP" altLang="en-US" kern="100" dirty="0">
                <a:solidFill>
                  <a:srgbClr val="1F4E79"/>
                </a:solidFill>
                <a:latin typeface="HGP創英角ﾎﾟｯﾌﾟ体" panose="040B0A00000000000000" pitchFamily="50" charset="-128"/>
                <a:ea typeface="HGP創英角ﾎﾟｯﾌﾟ体" panose="040B0A00000000000000" pitchFamily="50" charset="-128"/>
                <a:cs typeface="Times New Roman" panose="02020603050405020304" pitchFamily="18" charset="0"/>
              </a:rPr>
              <a:t> </a:t>
            </a:r>
            <a:r>
              <a:rPr lang="ja-JP" altLang="en-US" kern="100" dirty="0">
                <a:solidFill>
                  <a:srgbClr val="1F4E79"/>
                </a:solidFill>
                <a:latin typeface="Century" panose="02040604050505020304" pitchFamily="18" charset="0"/>
                <a:ea typeface="HGP創英角ﾎﾟｯﾌﾟ体" panose="040B0A00000000000000" pitchFamily="50" charset="-128"/>
                <a:cs typeface="Times New Roman" panose="02020603050405020304" pitchFamily="18" charset="0"/>
              </a:rPr>
              <a:t>講　師　　島村聡氏　大久保薫氏　東美奈子氏</a:t>
            </a:r>
            <a:endParaRPr lang="en-US" altLang="ja-JP" kern="100" dirty="0">
              <a:solidFill>
                <a:srgbClr val="1F4E79"/>
              </a:solidFill>
              <a:latin typeface="Century" panose="02040604050505020304" pitchFamily="18" charset="0"/>
              <a:ea typeface="HGP創英角ﾎﾟｯﾌﾟ体" panose="040B0A00000000000000" pitchFamily="50" charset="-128"/>
              <a:cs typeface="Times New Roman" panose="02020603050405020304" pitchFamily="18" charset="0"/>
            </a:endParaRPr>
          </a:p>
          <a:p>
            <a:endParaRPr lang="en-US" altLang="ja-JP" kern="100" dirty="0">
              <a:solidFill>
                <a:srgbClr val="1F4E79"/>
              </a:solidFill>
              <a:latin typeface="Century" panose="02040604050505020304" pitchFamily="18" charset="0"/>
              <a:ea typeface="HGP創英角ﾎﾟｯﾌﾟ体" panose="040B0A00000000000000" pitchFamily="50" charset="-128"/>
              <a:cs typeface="Times New Roman" panose="02020603050405020304" pitchFamily="18" charset="0"/>
            </a:endParaRPr>
          </a:p>
          <a:p>
            <a:r>
              <a:rPr lang="ja-JP" altLang="en-US" kern="100" dirty="0">
                <a:solidFill>
                  <a:srgbClr val="1F4E79"/>
                </a:solidFill>
                <a:latin typeface="Century" panose="02040604050505020304" pitchFamily="18" charset="0"/>
                <a:ea typeface="HGP創英角ﾎﾟｯﾌﾟ体" panose="040B0A00000000000000" pitchFamily="50" charset="-128"/>
                <a:cs typeface="Times New Roman" panose="02020603050405020304" pitchFamily="18" charset="0"/>
              </a:rPr>
              <a:t>　　 　　　　　　　　　　　　　　　　　　　　　　　　　　　　　        </a:t>
            </a:r>
            <a:endParaRPr lang="en-US" altLang="ja-JP" kern="100" dirty="0">
              <a:solidFill>
                <a:srgbClr val="1F4E79"/>
              </a:solidFill>
              <a:latin typeface="Century" panose="02040604050505020304" pitchFamily="18" charset="0"/>
              <a:ea typeface="HGP創英角ﾎﾟｯﾌﾟ体" panose="040B0A00000000000000" pitchFamily="50" charset="-128"/>
              <a:cs typeface="Times New Roman" panose="02020603050405020304" pitchFamily="18" charset="0"/>
            </a:endParaRPr>
          </a:p>
          <a:p>
            <a:r>
              <a:rPr lang="ja-JP" altLang="en-US" sz="1400" kern="100" dirty="0">
                <a:solidFill>
                  <a:srgbClr val="1F4E79"/>
                </a:solidFill>
                <a:latin typeface="Century" panose="02040604050505020304" pitchFamily="18" charset="0"/>
                <a:ea typeface="HGP創英角ﾎﾟｯﾌﾟ体" panose="040B0A00000000000000" pitchFamily="50" charset="-128"/>
                <a:cs typeface="Times New Roman" panose="02020603050405020304" pitchFamily="18" charset="0"/>
              </a:rPr>
              <a:t>　　　　　　　　　　　　　　　　　　　　　　　　　　　　　　　　　　　　　　　　　　　　</a:t>
            </a:r>
            <a:endParaRPr lang="en-US" altLang="ja-JP" sz="1400" kern="100" dirty="0">
              <a:solidFill>
                <a:srgbClr val="1F4E79"/>
              </a:solidFill>
              <a:latin typeface="Century" panose="02040604050505020304" pitchFamily="18" charset="0"/>
              <a:ea typeface="HGP創英角ﾎﾟｯﾌﾟ体" panose="040B0A00000000000000" pitchFamily="50" charset="-128"/>
              <a:cs typeface="Times New Roman" panose="02020603050405020304" pitchFamily="18" charset="0"/>
            </a:endParaRPr>
          </a:p>
          <a:p>
            <a:endParaRPr lang="en-US" altLang="ja-JP" sz="1400" kern="100" dirty="0">
              <a:solidFill>
                <a:srgbClr val="1F4E79"/>
              </a:solidFill>
              <a:latin typeface="Century" panose="02040604050505020304" pitchFamily="18" charset="0"/>
              <a:ea typeface="HGP創英角ﾎﾟｯﾌﾟ体" panose="040B0A00000000000000" pitchFamily="50" charset="-128"/>
              <a:cs typeface="Times New Roman" panose="02020603050405020304" pitchFamily="18" charset="0"/>
            </a:endParaRPr>
          </a:p>
          <a:p>
            <a:r>
              <a:rPr lang="ja-JP" altLang="en-US" sz="1400" kern="100" dirty="0">
                <a:solidFill>
                  <a:srgbClr val="1F4E79"/>
                </a:solidFill>
                <a:latin typeface="Century" panose="02040604050505020304" pitchFamily="18" charset="0"/>
                <a:ea typeface="HGP創英角ﾎﾟｯﾌﾟ体" panose="040B0A00000000000000" pitchFamily="50" charset="-128"/>
                <a:cs typeface="Times New Roman" panose="02020603050405020304" pitchFamily="18" charset="0"/>
              </a:rPr>
              <a:t>　　　　　　　　　　　　　　　　　　　　　　　　　　　　　　　　　　　　　　　　　　　</a:t>
            </a:r>
            <a:r>
              <a:rPr lang="ja-JP" altLang="en-US" sz="1400" kern="100" dirty="0">
                <a:solidFill>
                  <a:schemeClr val="bg1">
                    <a:lumMod val="95000"/>
                  </a:schemeClr>
                </a:solidFill>
                <a:latin typeface="Century" panose="02040604050505020304" pitchFamily="18" charset="0"/>
                <a:ea typeface="HGP創英角ﾎﾟｯﾌﾟ体" panose="040B0A00000000000000" pitchFamily="50" charset="-128"/>
                <a:cs typeface="Times New Roman" panose="02020603050405020304" pitchFamily="18" charset="0"/>
              </a:rPr>
              <a:t>タイムスケジュール</a:t>
            </a:r>
            <a:endParaRPr lang="en-US" altLang="ja-JP" sz="1400" kern="100" dirty="0">
              <a:solidFill>
                <a:schemeClr val="bg1">
                  <a:lumMod val="95000"/>
                </a:schemeClr>
              </a:solidFill>
              <a:latin typeface="Century" panose="02040604050505020304" pitchFamily="18" charset="0"/>
              <a:ea typeface="HGP創英角ﾎﾟｯﾌﾟ体" panose="040B0A00000000000000" pitchFamily="50" charset="-128"/>
              <a:cs typeface="Times New Roman" panose="02020603050405020304" pitchFamily="18" charset="0"/>
            </a:endParaRPr>
          </a:p>
          <a:p>
            <a:pPr algn="just"/>
            <a:r>
              <a:rPr lang="ja-JP" altLang="en-US" sz="1400" kern="100" dirty="0">
                <a:solidFill>
                  <a:schemeClr val="bg1">
                    <a:lumMod val="95000"/>
                  </a:schemeClr>
                </a:solidFill>
                <a:latin typeface="Century" panose="02040604050505020304" pitchFamily="18" charset="0"/>
                <a:ea typeface="HGP創英角ﾎﾟｯﾌﾟ体" panose="040B0A00000000000000" pitchFamily="50" charset="-128"/>
                <a:cs typeface="Times New Roman" panose="02020603050405020304" pitchFamily="18" charset="0"/>
              </a:rPr>
              <a:t>　　　　　         　　　　　　　　　　　　　　　　　　　　　　　　　　　　　　　　　　　　　１０：４０～１２</a:t>
            </a:r>
            <a:r>
              <a:rPr lang="en-US" altLang="ja-JP" sz="1400" kern="100" dirty="0">
                <a:solidFill>
                  <a:schemeClr val="bg1">
                    <a:lumMod val="95000"/>
                  </a:schemeClr>
                </a:solidFill>
                <a:latin typeface="Century" panose="02040604050505020304" pitchFamily="18" charset="0"/>
                <a:ea typeface="HGP創英角ﾎﾟｯﾌﾟ体" panose="040B0A00000000000000" pitchFamily="50" charset="-128"/>
                <a:cs typeface="Times New Roman" panose="02020603050405020304" pitchFamily="18" charset="0"/>
              </a:rPr>
              <a:t>:</a:t>
            </a:r>
            <a:r>
              <a:rPr lang="ja-JP" altLang="en-US" sz="1400" kern="100" dirty="0">
                <a:solidFill>
                  <a:schemeClr val="bg1">
                    <a:lumMod val="95000"/>
                  </a:schemeClr>
                </a:solidFill>
                <a:latin typeface="Century" panose="02040604050505020304" pitchFamily="18" charset="0"/>
                <a:ea typeface="HGP創英角ﾎﾟｯﾌﾟ体" panose="040B0A00000000000000" pitchFamily="50" charset="-128"/>
                <a:cs typeface="Times New Roman" panose="02020603050405020304" pitchFamily="18" charset="0"/>
              </a:rPr>
              <a:t>１０</a:t>
            </a:r>
            <a:r>
              <a:rPr lang="ja-JP" altLang="ja-JP" sz="1400" kern="100" dirty="0">
                <a:solidFill>
                  <a:schemeClr val="bg1">
                    <a:lumMod val="95000"/>
                  </a:schemeClr>
                </a:solidFill>
                <a:effectLst/>
                <a:latin typeface="Century" panose="02040604050505020304" pitchFamily="18" charset="0"/>
                <a:ea typeface="HGP創英角ﾎﾟｯﾌﾟ体" panose="040B0A00000000000000" pitchFamily="50" charset="-128"/>
                <a:cs typeface="Times New Roman" panose="02020603050405020304" pitchFamily="18" charset="0"/>
              </a:rPr>
              <a:t>　講義</a:t>
            </a:r>
            <a:endParaRPr lang="ja-JP" altLang="ja-JP" sz="1400" kern="100" dirty="0">
              <a:solidFill>
                <a:schemeClr val="bg1">
                  <a:lumMod val="95000"/>
                </a:schemeClr>
              </a:solidFill>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altLang="ja-JP" sz="1400" kern="100" dirty="0">
                <a:solidFill>
                  <a:schemeClr val="bg1">
                    <a:lumMod val="95000"/>
                  </a:schemeClr>
                </a:solidFill>
                <a:latin typeface="Century" panose="02040604050505020304" pitchFamily="18" charset="0"/>
                <a:ea typeface="HGP創英角ﾎﾟｯﾌﾟ体" panose="040B0A00000000000000" pitchFamily="50" charset="-128"/>
                <a:cs typeface="Times New Roman" panose="02020603050405020304" pitchFamily="18" charset="0"/>
              </a:rPr>
              <a:t>                    </a:t>
            </a:r>
            <a:r>
              <a:rPr lang="ja-JP" altLang="en-US" sz="1400" kern="100" dirty="0">
                <a:solidFill>
                  <a:schemeClr val="bg1">
                    <a:lumMod val="95000"/>
                  </a:schemeClr>
                </a:solidFill>
                <a:latin typeface="Century" panose="02040604050505020304" pitchFamily="18" charset="0"/>
                <a:ea typeface="HGP創英角ﾎﾟｯﾌﾟ体" panose="040B0A00000000000000" pitchFamily="50" charset="-128"/>
                <a:cs typeface="Times New Roman" panose="02020603050405020304" pitchFamily="18" charset="0"/>
              </a:rPr>
              <a:t>　　　　　　　　　　　　　　　　　　　　　　　　　　　　　　　　　　　</a:t>
            </a:r>
            <a:r>
              <a:rPr lang="en-US" altLang="ja-JP" sz="1400" kern="100" dirty="0">
                <a:solidFill>
                  <a:schemeClr val="bg1">
                    <a:lumMod val="95000"/>
                  </a:schemeClr>
                </a:solidFill>
                <a:latin typeface="Century" panose="02040604050505020304" pitchFamily="18" charset="0"/>
                <a:ea typeface="HGP創英角ﾎﾟｯﾌﾟ体" panose="040B0A00000000000000" pitchFamily="50" charset="-128"/>
                <a:cs typeface="Times New Roman" panose="02020603050405020304" pitchFamily="18" charset="0"/>
              </a:rPr>
              <a:t> </a:t>
            </a:r>
            <a:r>
              <a:rPr lang="ja-JP" altLang="en-US" sz="1400" kern="100" dirty="0">
                <a:solidFill>
                  <a:schemeClr val="bg1">
                    <a:lumMod val="95000"/>
                  </a:schemeClr>
                </a:solidFill>
                <a:latin typeface="Century" panose="02040604050505020304" pitchFamily="18" charset="0"/>
                <a:ea typeface="HGP創英角ﾎﾟｯﾌﾟ体" panose="040B0A00000000000000" pitchFamily="50" charset="-128"/>
                <a:cs typeface="Times New Roman" panose="02020603050405020304" pitchFamily="18" charset="0"/>
              </a:rPr>
              <a:t>　　１３：１０～１４：１０  鼎談</a:t>
            </a:r>
            <a:endParaRPr lang="en-US" altLang="ja-JP" sz="1400" kern="100" dirty="0">
              <a:solidFill>
                <a:schemeClr val="bg1">
                  <a:lumMod val="95000"/>
                </a:schemeClr>
              </a:solidFill>
              <a:latin typeface="Century" panose="02040604050505020304" pitchFamily="18" charset="0"/>
              <a:ea typeface="HGP創英角ﾎﾟｯﾌﾟ体" panose="040B0A00000000000000" pitchFamily="50" charset="-128"/>
              <a:cs typeface="Times New Roman" panose="02020603050405020304" pitchFamily="18" charset="0"/>
            </a:endParaRPr>
          </a:p>
          <a:p>
            <a:pPr algn="just"/>
            <a:r>
              <a:rPr lang="ja-JP" altLang="en-US" sz="1400" kern="100" dirty="0">
                <a:solidFill>
                  <a:schemeClr val="bg1">
                    <a:lumMod val="95000"/>
                  </a:schemeClr>
                </a:solidFill>
                <a:effectLst/>
                <a:latin typeface="Century" panose="02040604050505020304" pitchFamily="18" charset="0"/>
                <a:ea typeface="HGP創英角ﾎﾟｯﾌﾟ体" panose="040B0A00000000000000" pitchFamily="50" charset="-128"/>
                <a:cs typeface="Times New Roman" panose="02020603050405020304" pitchFamily="18" charset="0"/>
              </a:rPr>
              <a:t>　　　　　　　　  　　　　　　　　　　　　　　　　　　　　　　　　　　　　　　　　　　　　　１４：２０～１５：５０ 指定討論</a:t>
            </a:r>
            <a:endParaRPr lang="en-US" altLang="ja-JP" sz="1400" kern="100" dirty="0">
              <a:solidFill>
                <a:schemeClr val="bg1">
                  <a:lumMod val="95000"/>
                </a:schemeClr>
              </a:solidFill>
              <a:effectLst/>
              <a:latin typeface="Century" panose="02040604050505020304" pitchFamily="18" charset="0"/>
              <a:ea typeface="HGP創英角ﾎﾟｯﾌﾟ体" panose="040B0A00000000000000" pitchFamily="50" charset="-128"/>
              <a:cs typeface="Times New Roman" panose="02020603050405020304" pitchFamily="18" charset="0"/>
            </a:endParaRPr>
          </a:p>
          <a:p>
            <a:pPr algn="just"/>
            <a:endParaRPr lang="en-US" altLang="ja-JP" sz="1400" kern="100" dirty="0">
              <a:solidFill>
                <a:schemeClr val="bg1">
                  <a:lumMod val="95000"/>
                </a:schemeClr>
              </a:solidFill>
              <a:latin typeface="Century" panose="02040604050505020304" pitchFamily="18" charset="0"/>
              <a:ea typeface="HGP創英角ﾎﾟｯﾌﾟ体" panose="040B0A00000000000000" pitchFamily="50" charset="-128"/>
              <a:cs typeface="Times New Roman" panose="02020603050405020304" pitchFamily="18" charset="0"/>
            </a:endParaRPr>
          </a:p>
          <a:p>
            <a:pPr algn="just"/>
            <a:r>
              <a:rPr lang="en-US" altLang="ja-JP" sz="1400" kern="100" dirty="0">
                <a:solidFill>
                  <a:schemeClr val="bg1">
                    <a:lumMod val="95000"/>
                  </a:schemeClr>
                </a:solidFill>
                <a:effectLst/>
                <a:latin typeface="Century" panose="02040604050505020304" pitchFamily="18" charset="0"/>
                <a:ea typeface="HGP創英角ﾎﾟｯﾌﾟ体" panose="040B0A00000000000000" pitchFamily="50" charset="-128"/>
                <a:cs typeface="Times New Roman" panose="02020603050405020304" pitchFamily="18" charset="0"/>
              </a:rPr>
              <a:t>      </a:t>
            </a:r>
            <a:r>
              <a:rPr lang="ja-JP" altLang="en-US" sz="1400" kern="100" dirty="0">
                <a:solidFill>
                  <a:schemeClr val="bg1">
                    <a:lumMod val="95000"/>
                  </a:schemeClr>
                </a:solidFill>
                <a:latin typeface="Century" panose="02040604050505020304" pitchFamily="18" charset="0"/>
                <a:ea typeface="HGP創英角ﾎﾟｯﾌﾟ体" panose="040B0A00000000000000" pitchFamily="50" charset="-128"/>
                <a:cs typeface="Times New Roman" panose="02020603050405020304" pitchFamily="18" charset="0"/>
              </a:rPr>
              <a:t>   </a:t>
            </a:r>
            <a:r>
              <a:rPr lang="ja-JP" altLang="en-US" sz="1400" kern="100" dirty="0">
                <a:solidFill>
                  <a:srgbClr val="002060"/>
                </a:solidFill>
                <a:latin typeface="Century" panose="02040604050505020304" pitchFamily="18" charset="0"/>
                <a:ea typeface="HGP創英角ﾎﾟｯﾌﾟ体" panose="040B0A00000000000000" pitchFamily="50" charset="-128"/>
                <a:cs typeface="Times New Roman" panose="02020603050405020304" pitchFamily="18" charset="0"/>
              </a:rPr>
              <a:t>　　　　　　　　　　　　　　　　　　　　　　　　　　　　　　　　　</a:t>
            </a:r>
            <a:r>
              <a:rPr lang="ja-JP" altLang="en-US" sz="1400" kern="100" dirty="0">
                <a:solidFill>
                  <a:srgbClr val="002060"/>
                </a:solidFill>
                <a:latin typeface="HGP創英角ﾎﾟｯﾌﾟ体" panose="040B0A00000000000000" pitchFamily="50" charset="-128"/>
                <a:ea typeface="HGP創英角ﾎﾟｯﾌﾟ体" panose="040B0A00000000000000" pitchFamily="50" charset="-128"/>
                <a:cs typeface="Times New Roman" panose="02020603050405020304" pitchFamily="18" charset="0"/>
              </a:rPr>
              <a:t>　　　　　　　</a:t>
            </a:r>
            <a:r>
              <a:rPr lang="ja-JP" altLang="en-US" sz="1400" kern="100" dirty="0">
                <a:solidFill>
                  <a:schemeClr val="bg1"/>
                </a:solidFill>
                <a:effectLst/>
                <a:latin typeface="Century" panose="02040604050505020304" pitchFamily="18" charset="0"/>
                <a:ea typeface="HGP創英角ﾎﾟｯﾌﾟ体" panose="040B0A00000000000000" pitchFamily="50" charset="-128"/>
                <a:cs typeface="Times New Roman" panose="02020603050405020304" pitchFamily="18" charset="0"/>
              </a:rPr>
              <a:t>参加締め切り　　　</a:t>
            </a:r>
            <a:r>
              <a:rPr lang="ja-JP" altLang="en-US" sz="1400" kern="100"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１０月</a:t>
            </a:r>
            <a:r>
              <a:rPr lang="ja-JP" altLang="en-US" sz="1400" kern="100" dirty="0">
                <a:solidFill>
                  <a:schemeClr val="bg1"/>
                </a:solidFill>
                <a:latin typeface="HGP創英角ﾎﾟｯﾌﾟ体" panose="040B0A00000000000000" pitchFamily="50" charset="-128"/>
                <a:ea typeface="HGP創英角ﾎﾟｯﾌﾟ体" panose="040B0A00000000000000" pitchFamily="50" charset="-128"/>
                <a:cs typeface="Times New Roman" panose="02020603050405020304" pitchFamily="18" charset="0"/>
              </a:rPr>
              <a:t>　</a:t>
            </a:r>
            <a:r>
              <a:rPr lang="en-US" altLang="ja-JP" sz="1400" kern="100" dirty="0">
                <a:solidFill>
                  <a:schemeClr val="bg1"/>
                </a:solidFill>
                <a:latin typeface="HGP創英角ﾎﾟｯﾌﾟ体" panose="040B0A00000000000000" pitchFamily="50" charset="-128"/>
                <a:ea typeface="HGP創英角ﾎﾟｯﾌﾟ体" panose="040B0A00000000000000" pitchFamily="50" charset="-128"/>
                <a:cs typeface="Times New Roman" panose="02020603050405020304" pitchFamily="18" charset="0"/>
              </a:rPr>
              <a:t>4</a:t>
            </a:r>
            <a:r>
              <a:rPr lang="ja-JP" altLang="en-US" sz="1400" kern="100"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日</a:t>
            </a:r>
            <a:r>
              <a:rPr lang="en-US" altLang="ja-JP" sz="1400" kern="100"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a:t>
            </a:r>
            <a:r>
              <a:rPr lang="ja-JP" altLang="en-US" sz="1400" kern="100"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水</a:t>
            </a:r>
            <a:r>
              <a:rPr lang="en-US" altLang="ja-JP" sz="1400" kern="100"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a:t>
            </a:r>
          </a:p>
          <a:p>
            <a:pPr algn="just"/>
            <a:r>
              <a:rPr lang="ja-JP" altLang="en-US" sz="1400" kern="100" dirty="0">
                <a:solidFill>
                  <a:srgbClr val="002060"/>
                </a:solidFill>
                <a:latin typeface="Century" panose="02040604050505020304" pitchFamily="18" charset="0"/>
                <a:ea typeface="HGP創英角ﾎﾟｯﾌﾟ体" panose="040B0A00000000000000" pitchFamily="50" charset="-128"/>
                <a:cs typeface="Times New Roman" panose="02020603050405020304" pitchFamily="18" charset="0"/>
              </a:rPr>
              <a:t>　　 　　　</a:t>
            </a:r>
            <a:endParaRPr lang="en-US" altLang="ja-JP" sz="1400" kern="100" dirty="0">
              <a:solidFill>
                <a:srgbClr val="002060"/>
              </a:solidFill>
              <a:latin typeface="Century" panose="02040604050505020304" pitchFamily="18" charset="0"/>
              <a:ea typeface="HGP創英角ﾎﾟｯﾌﾟ体" panose="040B0A00000000000000" pitchFamily="50" charset="-128"/>
              <a:cs typeface="Times New Roman" panose="02020603050405020304" pitchFamily="18" charset="0"/>
            </a:endParaRPr>
          </a:p>
          <a:p>
            <a:pPr algn="just"/>
            <a:endParaRPr lang="en-US" altLang="ja-JP" sz="1100" kern="100" dirty="0">
              <a:solidFill>
                <a:srgbClr val="002060"/>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pPr algn="just"/>
            <a:r>
              <a:rPr lang="ja-JP" altLang="ja-JP" sz="1100" kern="100" dirty="0">
                <a:effectLst/>
                <a:latin typeface="Century" panose="02040604050505020304" pitchFamily="18" charset="0"/>
                <a:ea typeface="HGP創英角ﾎﾟｯﾌﾟ体" panose="040B0A00000000000000" pitchFamily="50" charset="-128"/>
                <a:cs typeface="Times New Roman" panose="02020603050405020304" pitchFamily="18" charset="0"/>
              </a:rPr>
              <a:t>　　　　　　　　　　　　　　　　　　</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endParaRPr lang="en-US" altLang="ja-JP" kern="100" dirty="0">
              <a:solidFill>
                <a:srgbClr val="1F4E79"/>
              </a:solidFill>
              <a:latin typeface="Century" panose="02040604050505020304" pitchFamily="18" charset="0"/>
              <a:ea typeface="HGP創英角ﾎﾟｯﾌﾟ体" panose="040B0A00000000000000" pitchFamily="50" charset="-128"/>
              <a:cs typeface="Times New Roman" panose="02020603050405020304" pitchFamily="18" charset="0"/>
            </a:endParaRPr>
          </a:p>
        </p:txBody>
      </p:sp>
      <p:sp>
        <p:nvSpPr>
          <p:cNvPr id="12" name="テキスト ボックス 11">
            <a:extLst>
              <a:ext uri="{FF2B5EF4-FFF2-40B4-BE49-F238E27FC236}">
                <a16:creationId xmlns="" xmlns:a16="http://schemas.microsoft.com/office/drawing/2014/main" id="{3D64D9ED-B31E-6C72-6019-5EAFB9B1852C}"/>
              </a:ext>
            </a:extLst>
          </p:cNvPr>
          <p:cNvSpPr txBox="1"/>
          <p:nvPr/>
        </p:nvSpPr>
        <p:spPr>
          <a:xfrm>
            <a:off x="3897087" y="5712179"/>
            <a:ext cx="2472152" cy="307777"/>
          </a:xfrm>
          <a:prstGeom prst="rect">
            <a:avLst/>
          </a:prstGeom>
          <a:noFill/>
        </p:spPr>
        <p:txBody>
          <a:bodyPr wrap="none" rtlCol="0">
            <a:spAutoFit/>
          </a:bodyPr>
          <a:lstStyle/>
          <a:p>
            <a:r>
              <a:rPr kumimoji="1" lang="ja-JP" altLang="en-US" sz="1400" dirty="0">
                <a:solidFill>
                  <a:schemeClr val="bg1"/>
                </a:solidFill>
                <a:latin typeface="HGP創英角ﾎﾟｯﾌﾟ体" panose="040B0A00000000000000" pitchFamily="50" charset="-128"/>
                <a:ea typeface="HGP創英角ﾎﾟｯﾌﾟ体" panose="040B0A00000000000000" pitchFamily="50" charset="-128"/>
              </a:rPr>
              <a:t>主催：中国ブロック研修委員会</a:t>
            </a:r>
          </a:p>
        </p:txBody>
      </p:sp>
      <p:sp>
        <p:nvSpPr>
          <p:cNvPr id="13" name="テキスト ボックス 12">
            <a:extLst>
              <a:ext uri="{FF2B5EF4-FFF2-40B4-BE49-F238E27FC236}">
                <a16:creationId xmlns="" xmlns:a16="http://schemas.microsoft.com/office/drawing/2014/main" id="{8709000A-E985-66E5-0EBE-754DE27E47D8}"/>
              </a:ext>
            </a:extLst>
          </p:cNvPr>
          <p:cNvSpPr txBox="1"/>
          <p:nvPr/>
        </p:nvSpPr>
        <p:spPr>
          <a:xfrm>
            <a:off x="3970887" y="5983706"/>
            <a:ext cx="5312673" cy="1015663"/>
          </a:xfrm>
          <a:prstGeom prst="rect">
            <a:avLst/>
          </a:prstGeom>
          <a:noFill/>
        </p:spPr>
        <p:txBody>
          <a:bodyPr wrap="none" rtlCol="0">
            <a:spAutoFit/>
          </a:bodyPr>
          <a:lstStyle/>
          <a:p>
            <a:r>
              <a:rPr kumimoji="1" lang="ja-JP" altLang="en-US" sz="1200" dirty="0">
                <a:solidFill>
                  <a:schemeClr val="bg1"/>
                </a:solidFill>
                <a:latin typeface="HGP創英角ﾎﾟｯﾌﾟ体" panose="040B0A00000000000000" pitchFamily="50" charset="-128"/>
                <a:ea typeface="HGP創英角ﾎﾟｯﾌﾟ体" panose="040B0A00000000000000" pitchFamily="50" charset="-128"/>
              </a:rPr>
              <a:t>共催： 日本相談支援専門員協会</a:t>
            </a:r>
            <a:endParaRPr kumimoji="1" lang="en-US" altLang="ja-JP" sz="1200" dirty="0">
              <a:solidFill>
                <a:schemeClr val="bg1"/>
              </a:solidFill>
              <a:latin typeface="HGP創英角ﾎﾟｯﾌﾟ体" panose="040B0A00000000000000" pitchFamily="50" charset="-128"/>
              <a:ea typeface="HGP創英角ﾎﾟｯﾌﾟ体" panose="040B0A00000000000000" pitchFamily="50" charset="-128"/>
            </a:endParaRPr>
          </a:p>
          <a:p>
            <a:r>
              <a:rPr kumimoji="1" lang="ja-JP" altLang="en-US" sz="1200" dirty="0">
                <a:solidFill>
                  <a:schemeClr val="bg1"/>
                </a:solidFill>
                <a:latin typeface="HGP創英角ﾎﾟｯﾌﾟ体" panose="040B0A00000000000000" pitchFamily="50" charset="-128"/>
                <a:ea typeface="HGP創英角ﾎﾟｯﾌﾟ体" panose="040B0A00000000000000" pitchFamily="50" charset="-128"/>
              </a:rPr>
              <a:t>　　　　 岡山県相談支援専門員協会　山口県相談支援専門員協会</a:t>
            </a:r>
            <a:endParaRPr kumimoji="1" lang="en-US" altLang="ja-JP" sz="1200" dirty="0">
              <a:solidFill>
                <a:schemeClr val="bg1"/>
              </a:solidFill>
              <a:latin typeface="HGP創英角ﾎﾟｯﾌﾟ体" panose="040B0A00000000000000" pitchFamily="50" charset="-128"/>
              <a:ea typeface="HGP創英角ﾎﾟｯﾌﾟ体" panose="040B0A00000000000000" pitchFamily="50" charset="-128"/>
            </a:endParaRPr>
          </a:p>
          <a:p>
            <a:r>
              <a:rPr kumimoji="1" lang="ja-JP" altLang="en-US" sz="1200" dirty="0">
                <a:latin typeface="HGP創英角ﾎﾟｯﾌﾟ体" panose="040B0A00000000000000" pitchFamily="50" charset="-128"/>
                <a:ea typeface="HGP創英角ﾎﾟｯﾌﾟ体" panose="040B0A00000000000000" pitchFamily="50" charset="-128"/>
              </a:rPr>
              <a:t>　　　　 </a:t>
            </a:r>
            <a:r>
              <a:rPr kumimoji="1" lang="ja-JP" altLang="en-US" sz="1200" dirty="0">
                <a:solidFill>
                  <a:schemeClr val="bg1"/>
                </a:solidFill>
                <a:latin typeface="HGP創英角ﾎﾟｯﾌﾟ体" panose="040B0A00000000000000" pitchFamily="50" charset="-128"/>
                <a:ea typeface="HGP創英角ﾎﾟｯﾌﾟ体" panose="040B0A00000000000000" pitchFamily="50" charset="-128"/>
              </a:rPr>
              <a:t>鳥取県相談支援専門員協会　広島県精神障害者支援事業所連絡会他</a:t>
            </a:r>
            <a:endParaRPr kumimoji="1" lang="en-US" altLang="ja-JP" sz="1200" dirty="0">
              <a:solidFill>
                <a:schemeClr val="bg1"/>
              </a:solidFill>
              <a:latin typeface="HGP創英角ﾎﾟｯﾌﾟ体" panose="040B0A00000000000000" pitchFamily="50" charset="-128"/>
              <a:ea typeface="HGP創英角ﾎﾟｯﾌﾟ体" panose="040B0A00000000000000" pitchFamily="50" charset="-128"/>
            </a:endParaRPr>
          </a:p>
          <a:p>
            <a:r>
              <a:rPr kumimoji="1" lang="en-US" altLang="ja-JP" sz="1200" dirty="0">
                <a:solidFill>
                  <a:schemeClr val="bg1"/>
                </a:solidFill>
                <a:latin typeface="HGP創英角ﾎﾟｯﾌﾟ体" panose="040B0A00000000000000" pitchFamily="50" charset="-128"/>
                <a:ea typeface="HGP創英角ﾎﾟｯﾌﾟ体" panose="040B0A00000000000000" pitchFamily="50" charset="-128"/>
              </a:rPr>
              <a:t>         </a:t>
            </a:r>
            <a:r>
              <a:rPr kumimoji="1" lang="ja-JP" altLang="en-US" sz="1200" dirty="0">
                <a:solidFill>
                  <a:schemeClr val="bg1"/>
                </a:solidFill>
                <a:latin typeface="HGP創英角ﾎﾟｯﾌﾟ体" panose="040B0A00000000000000" pitchFamily="50" charset="-128"/>
                <a:ea typeface="HGP創英角ﾎﾟｯﾌﾟ体" panose="040B0A00000000000000" pitchFamily="50" charset="-128"/>
              </a:rPr>
              <a:t>島根県相談支援専門員協会</a:t>
            </a:r>
            <a:endParaRPr kumimoji="1" lang="en-US" altLang="ja-JP" sz="1200" dirty="0">
              <a:solidFill>
                <a:schemeClr val="bg1"/>
              </a:solidFill>
              <a:latin typeface="HGP創英角ﾎﾟｯﾌﾟ体" panose="040B0A00000000000000" pitchFamily="50" charset="-128"/>
              <a:ea typeface="HGP創英角ﾎﾟｯﾌﾟ体" panose="040B0A00000000000000" pitchFamily="50" charset="-128"/>
            </a:endParaRPr>
          </a:p>
          <a:p>
            <a:r>
              <a:rPr kumimoji="1" lang="ja-JP" altLang="en-US" sz="1200" dirty="0">
                <a:latin typeface="HGP創英角ﾎﾟｯﾌﾟ体" panose="040B0A00000000000000" pitchFamily="50" charset="-128"/>
                <a:ea typeface="HGP創英角ﾎﾟｯﾌﾟ体" panose="040B0A00000000000000" pitchFamily="50" charset="-128"/>
              </a:rPr>
              <a:t>　　　　</a:t>
            </a:r>
          </a:p>
        </p:txBody>
      </p:sp>
      <p:sp>
        <p:nvSpPr>
          <p:cNvPr id="14" name="テキスト ボックス 13">
            <a:extLst>
              <a:ext uri="{FF2B5EF4-FFF2-40B4-BE49-F238E27FC236}">
                <a16:creationId xmlns="" xmlns:a16="http://schemas.microsoft.com/office/drawing/2014/main" id="{9D5F80A2-D523-573C-E35B-9024CB066BAA}"/>
              </a:ext>
            </a:extLst>
          </p:cNvPr>
          <p:cNvSpPr txBox="1"/>
          <p:nvPr/>
        </p:nvSpPr>
        <p:spPr>
          <a:xfrm>
            <a:off x="541389" y="5821031"/>
            <a:ext cx="2877711" cy="738664"/>
          </a:xfrm>
          <a:prstGeom prst="rect">
            <a:avLst/>
          </a:prstGeom>
          <a:noFill/>
        </p:spPr>
        <p:txBody>
          <a:bodyPr wrap="none" rtlCol="0">
            <a:spAutoFit/>
          </a:bodyPr>
          <a:lstStyle/>
          <a:p>
            <a:r>
              <a:rPr kumimoji="1" lang="ja-JP" altLang="en-US" sz="1400" dirty="0">
                <a:latin typeface="HGP創英角ﾎﾟｯﾌﾟ体" panose="040B0A00000000000000" pitchFamily="50" charset="-128"/>
                <a:ea typeface="HGP創英角ﾎﾟｯﾌﾟ体" panose="040B0A00000000000000" pitchFamily="50" charset="-128"/>
              </a:rPr>
              <a:t>お問い合わせ先</a:t>
            </a:r>
            <a:endParaRPr kumimoji="1" lang="en-US" altLang="ja-JP" sz="1400" dirty="0">
              <a:latin typeface="HGP創英角ﾎﾟｯﾌﾟ体" panose="040B0A00000000000000" pitchFamily="50" charset="-128"/>
              <a:ea typeface="HGP創英角ﾎﾟｯﾌﾟ体" panose="040B0A00000000000000" pitchFamily="50" charset="-128"/>
            </a:endParaRPr>
          </a:p>
          <a:p>
            <a:r>
              <a:rPr kumimoji="1" lang="ja-JP" altLang="en-US" sz="1400" dirty="0">
                <a:latin typeface="HGP創英角ﾎﾟｯﾌﾟ体" panose="040B0A00000000000000" pitchFamily="50" charset="-128"/>
                <a:ea typeface="HGP創英角ﾎﾟｯﾌﾟ体" panose="040B0A00000000000000" pitchFamily="50" charset="-128"/>
              </a:rPr>
              <a:t>島根県相談支援専門員協会事務局</a:t>
            </a:r>
            <a:endParaRPr kumimoji="1" lang="en-US" altLang="ja-JP" sz="1400" dirty="0">
              <a:latin typeface="HGP創英角ﾎﾟｯﾌﾟ体" panose="040B0A00000000000000" pitchFamily="50" charset="-128"/>
              <a:ea typeface="HGP創英角ﾎﾟｯﾌﾟ体" panose="040B0A00000000000000" pitchFamily="50" charset="-128"/>
            </a:endParaRPr>
          </a:p>
          <a:p>
            <a:r>
              <a:rPr lang="en-US" altLang="ja-JP" sz="1400" b="0" i="0" dirty="0">
                <a:solidFill>
                  <a:srgbClr val="1F1F1F"/>
                </a:solidFill>
                <a:effectLst/>
                <a:latin typeface="HGP創英角ﾎﾟｯﾌﾟ体" panose="040B0A00000000000000" pitchFamily="50" charset="-128"/>
                <a:ea typeface="HGP創英角ﾎﾟｯﾌﾟ体" panose="040B0A00000000000000" pitchFamily="50" charset="-128"/>
              </a:rPr>
              <a:t>soushikyou.shimane@gmail.com</a:t>
            </a:r>
            <a:endParaRPr kumimoji="1" lang="ja-JP" altLang="en-US" sz="1400" dirty="0">
              <a:latin typeface="HGP創英角ﾎﾟｯﾌﾟ体" panose="040B0A00000000000000" pitchFamily="50" charset="-128"/>
              <a:ea typeface="HGP創英角ﾎﾟｯﾌﾟ体" panose="040B0A00000000000000" pitchFamily="50" charset="-128"/>
            </a:endParaRPr>
          </a:p>
        </p:txBody>
      </p:sp>
      <p:sp>
        <p:nvSpPr>
          <p:cNvPr id="15" name="四角形: 角を丸くする 14">
            <a:extLst>
              <a:ext uri="{FF2B5EF4-FFF2-40B4-BE49-F238E27FC236}">
                <a16:creationId xmlns="" xmlns:a16="http://schemas.microsoft.com/office/drawing/2014/main" id="{7F6E72BD-3DBB-EFF8-E6FD-1DDE3CD7A304}"/>
              </a:ext>
            </a:extLst>
          </p:cNvPr>
          <p:cNvSpPr/>
          <p:nvPr/>
        </p:nvSpPr>
        <p:spPr>
          <a:xfrm>
            <a:off x="280392" y="5808971"/>
            <a:ext cx="3570515" cy="756728"/>
          </a:xfrm>
          <a:prstGeom prst="roundRect">
            <a:avLst/>
          </a:prstGeom>
          <a:no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2" name="Picture 2" descr="識者談話】コロナ下で行き場のない子ども支えるには 島村聡氏（沖縄大教授） - 琉球新報デジタル｜沖縄のニュース速報・情報サイト">
            <a:extLst>
              <a:ext uri="{FF2B5EF4-FFF2-40B4-BE49-F238E27FC236}">
                <a16:creationId xmlns="" xmlns:a16="http://schemas.microsoft.com/office/drawing/2014/main" id="{1B8D9869-5978-01AD-4C0F-BA7DD382995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71792" y="3231236"/>
            <a:ext cx="708453" cy="816925"/>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a:extLst>
              <a:ext uri="{FF2B5EF4-FFF2-40B4-BE49-F238E27FC236}">
                <a16:creationId xmlns="" xmlns:a16="http://schemas.microsoft.com/office/drawing/2014/main" id="{DBA8EB95-A902-05B6-E6C9-02023C3EE94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04199" y="3200869"/>
            <a:ext cx="816925" cy="816925"/>
          </a:xfrm>
          <a:prstGeom prst="rect">
            <a:avLst/>
          </a:prstGeom>
          <a:noFill/>
          <a:extLst>
            <a:ext uri="{909E8E84-426E-40DD-AFC4-6F175D3DCCD1}">
              <a14:hiddenFill xmlns:a14="http://schemas.microsoft.com/office/drawing/2010/main">
                <a:solidFill>
                  <a:srgbClr val="FFFFFF"/>
                </a:solidFill>
              </a14:hiddenFill>
            </a:ext>
          </a:extLst>
        </p:spPr>
      </p:pic>
      <p:pic>
        <p:nvPicPr>
          <p:cNvPr id="6" name="図 5">
            <a:extLst>
              <a:ext uri="{FF2B5EF4-FFF2-40B4-BE49-F238E27FC236}">
                <a16:creationId xmlns="" xmlns:a16="http://schemas.microsoft.com/office/drawing/2014/main" id="{1FEC2BAC-ECD6-D640-2075-002F96ECF92D}"/>
              </a:ext>
            </a:extLst>
          </p:cNvPr>
          <p:cNvPicPr>
            <a:picLocks noChangeAspect="1"/>
          </p:cNvPicPr>
          <p:nvPr/>
        </p:nvPicPr>
        <p:blipFill>
          <a:blip r:embed="rId5"/>
          <a:stretch>
            <a:fillRect/>
          </a:stretch>
        </p:blipFill>
        <p:spPr>
          <a:xfrm>
            <a:off x="3750160" y="3196430"/>
            <a:ext cx="708453" cy="809660"/>
          </a:xfrm>
          <a:prstGeom prst="rect">
            <a:avLst/>
          </a:prstGeom>
        </p:spPr>
      </p:pic>
      <p:sp>
        <p:nvSpPr>
          <p:cNvPr id="5" name="テキスト ボックス 4">
            <a:extLst>
              <a:ext uri="{FF2B5EF4-FFF2-40B4-BE49-F238E27FC236}">
                <a16:creationId xmlns="" xmlns:a16="http://schemas.microsoft.com/office/drawing/2014/main" id="{96A55AE8-B714-227E-93DA-176AAE4E2AF8}"/>
              </a:ext>
            </a:extLst>
          </p:cNvPr>
          <p:cNvSpPr txBox="1"/>
          <p:nvPr/>
        </p:nvSpPr>
        <p:spPr>
          <a:xfrm>
            <a:off x="92360" y="3979611"/>
            <a:ext cx="5766273" cy="1354217"/>
          </a:xfrm>
          <a:prstGeom prst="rect">
            <a:avLst/>
          </a:prstGeom>
          <a:noFill/>
        </p:spPr>
        <p:txBody>
          <a:bodyPr wrap="square" rtlCol="0">
            <a:spAutoFit/>
          </a:bodyPr>
          <a:lstStyle/>
          <a:p>
            <a:r>
              <a:rPr kumimoji="1" lang="ja-JP" altLang="en-US" sz="1600" dirty="0">
                <a:solidFill>
                  <a:schemeClr val="accent1">
                    <a:lumMod val="50000"/>
                  </a:schemeClr>
                </a:solidFill>
                <a:latin typeface="HGP創英角ﾎﾟｯﾌﾟ体" panose="040B0A00000000000000" pitchFamily="50" charset="-128"/>
                <a:ea typeface="HGP創英角ﾎﾟｯﾌﾟ体" panose="040B0A00000000000000" pitchFamily="50" charset="-128"/>
              </a:rPr>
              <a:t>　参加費　会員　</a:t>
            </a:r>
            <a:r>
              <a:rPr kumimoji="1" lang="en-US" altLang="ja-JP" sz="1600">
                <a:solidFill>
                  <a:schemeClr val="accent1">
                    <a:lumMod val="50000"/>
                  </a:schemeClr>
                </a:solidFill>
                <a:latin typeface="HGP創英角ﾎﾟｯﾌﾟ体" panose="040B0A00000000000000" pitchFamily="50" charset="-128"/>
                <a:ea typeface="HGP創英角ﾎﾟｯﾌﾟ体" panose="040B0A00000000000000" pitchFamily="50" charset="-128"/>
              </a:rPr>
              <a:t>3,000</a:t>
            </a:r>
            <a:r>
              <a:rPr kumimoji="1" lang="ja-JP" altLang="en-US" sz="1600">
                <a:solidFill>
                  <a:schemeClr val="accent1">
                    <a:lumMod val="50000"/>
                  </a:schemeClr>
                </a:solidFill>
                <a:latin typeface="HGP創英角ﾎﾟｯﾌﾟ体" panose="040B0A00000000000000" pitchFamily="50" charset="-128"/>
                <a:ea typeface="HGP創英角ﾎﾟｯﾌﾟ体" panose="040B0A00000000000000" pitchFamily="50" charset="-128"/>
              </a:rPr>
              <a:t>円　</a:t>
            </a:r>
            <a:r>
              <a:rPr kumimoji="1" lang="ja-JP" altLang="en-US" sz="1600" dirty="0">
                <a:solidFill>
                  <a:schemeClr val="accent1">
                    <a:lumMod val="50000"/>
                  </a:schemeClr>
                </a:solidFill>
                <a:latin typeface="HGP創英角ﾎﾟｯﾌﾟ体" panose="040B0A00000000000000" pitchFamily="50" charset="-128"/>
                <a:ea typeface="HGP創英角ﾎﾟｯﾌﾟ体" panose="040B0A00000000000000" pitchFamily="50" charset="-128"/>
              </a:rPr>
              <a:t>非会員　</a:t>
            </a:r>
            <a:r>
              <a:rPr kumimoji="1" lang="en-US" altLang="ja-JP" sz="1600" dirty="0">
                <a:solidFill>
                  <a:schemeClr val="accent1">
                    <a:lumMod val="50000"/>
                  </a:schemeClr>
                </a:solidFill>
                <a:latin typeface="HGP創英角ﾎﾟｯﾌﾟ体" panose="040B0A00000000000000" pitchFamily="50" charset="-128"/>
                <a:ea typeface="HGP創英角ﾎﾟｯﾌﾟ体" panose="040B0A00000000000000" pitchFamily="50" charset="-128"/>
              </a:rPr>
              <a:t>5,000</a:t>
            </a:r>
            <a:r>
              <a:rPr kumimoji="1" lang="ja-JP" altLang="en-US" sz="1600" dirty="0">
                <a:solidFill>
                  <a:schemeClr val="accent1">
                    <a:lumMod val="50000"/>
                  </a:schemeClr>
                </a:solidFill>
                <a:latin typeface="HGP創英角ﾎﾟｯﾌﾟ体" panose="040B0A00000000000000" pitchFamily="50" charset="-128"/>
                <a:ea typeface="HGP創英角ﾎﾟｯﾌﾟ体" panose="040B0A00000000000000" pitchFamily="50" charset="-128"/>
              </a:rPr>
              <a:t>円</a:t>
            </a:r>
            <a:endParaRPr kumimoji="1" lang="en-US" altLang="ja-JP" sz="1600" dirty="0">
              <a:solidFill>
                <a:schemeClr val="accent1">
                  <a:lumMod val="50000"/>
                </a:schemeClr>
              </a:solidFill>
              <a:latin typeface="HGP創英角ﾎﾟｯﾌﾟ体" panose="040B0A00000000000000" pitchFamily="50" charset="-128"/>
              <a:ea typeface="HGP創英角ﾎﾟｯﾌﾟ体" panose="040B0A00000000000000" pitchFamily="50" charset="-128"/>
            </a:endParaRPr>
          </a:p>
          <a:p>
            <a:pPr algn="just"/>
            <a:r>
              <a:rPr kumimoji="1" lang="ja-JP" altLang="en-US" sz="1600" dirty="0">
                <a:solidFill>
                  <a:schemeClr val="accent1">
                    <a:lumMod val="50000"/>
                  </a:schemeClr>
                </a:solidFill>
                <a:latin typeface="HGP創英角ﾎﾟｯﾌﾟ体" panose="040B0A00000000000000" pitchFamily="50" charset="-128"/>
                <a:ea typeface="HGP創英角ﾎﾟｯﾌﾟ体" panose="040B0A00000000000000" pitchFamily="50" charset="-128"/>
              </a:rPr>
              <a:t>　参加費振込先　</a:t>
            </a:r>
            <a:endParaRPr kumimoji="1" lang="en-US" altLang="ja-JP" sz="1600" dirty="0">
              <a:solidFill>
                <a:schemeClr val="accent1">
                  <a:lumMod val="50000"/>
                </a:schemeClr>
              </a:solidFill>
              <a:latin typeface="HGP創英角ﾎﾟｯﾌﾟ体" panose="040B0A00000000000000" pitchFamily="50" charset="-128"/>
              <a:ea typeface="HGP創英角ﾎﾟｯﾌﾟ体" panose="040B0A00000000000000" pitchFamily="50" charset="-128"/>
            </a:endParaRPr>
          </a:p>
          <a:p>
            <a:pPr algn="just"/>
            <a:r>
              <a:rPr kumimoji="1" lang="ja-JP" altLang="en-US" sz="1600" kern="100" dirty="0">
                <a:solidFill>
                  <a:schemeClr val="accent1">
                    <a:lumMod val="50000"/>
                  </a:schemeClr>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　　</a:t>
            </a:r>
            <a:r>
              <a:rPr lang="zh-TW" altLang="en-US" sz="1600" kern="100" dirty="0">
                <a:solidFill>
                  <a:srgbClr val="002060"/>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山陰合同銀行　北神立出張所　普通　</a:t>
            </a:r>
            <a:r>
              <a:rPr lang="en-US" altLang="zh-TW" sz="1600" kern="100" dirty="0">
                <a:solidFill>
                  <a:srgbClr val="002060"/>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4501386</a:t>
            </a:r>
          </a:p>
          <a:p>
            <a:pPr algn="just"/>
            <a:r>
              <a:rPr lang="zh-TW" altLang="en-US" sz="1600" kern="100" dirty="0">
                <a:solidFill>
                  <a:srgbClr val="002060"/>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　　　　　</a:t>
            </a:r>
            <a:r>
              <a:rPr lang="ja-JP" altLang="en-US" sz="1600" kern="100" dirty="0">
                <a:solidFill>
                  <a:srgbClr val="002060"/>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　　　　　　　　</a:t>
            </a:r>
            <a:r>
              <a:rPr lang="zh-TW" altLang="en-US" sz="1600" kern="100" dirty="0">
                <a:solidFill>
                  <a:srgbClr val="002060"/>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島根県相談支援専門員協会</a:t>
            </a:r>
            <a:endParaRPr lang="en-US" altLang="ja-JP" sz="1600" kern="100" dirty="0">
              <a:solidFill>
                <a:srgbClr val="002060"/>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r>
              <a:rPr kumimoji="1" lang="ja-JP" altLang="en-US" dirty="0"/>
              <a:t>　　</a:t>
            </a:r>
            <a:endParaRPr kumimoji="1" lang="en-US" altLang="ja-JP" dirty="0"/>
          </a:p>
        </p:txBody>
      </p:sp>
    </p:spTree>
    <p:extLst>
      <p:ext uri="{BB962C8B-B14F-4D97-AF65-F5344CB8AC3E}">
        <p14:creationId xmlns:p14="http://schemas.microsoft.com/office/powerpoint/2010/main" val="2481334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 xmlns:a16="http://schemas.microsoft.com/office/drawing/2014/main" id="{977E4814-09BD-B609-6735-A951D5F36AA5}"/>
              </a:ext>
            </a:extLst>
          </p:cNvPr>
          <p:cNvSpPr txBox="1"/>
          <p:nvPr/>
        </p:nvSpPr>
        <p:spPr>
          <a:xfrm>
            <a:off x="134754" y="2293405"/>
            <a:ext cx="9009246" cy="2077492"/>
          </a:xfrm>
          <a:prstGeom prst="rect">
            <a:avLst/>
          </a:prstGeom>
          <a:noFill/>
        </p:spPr>
        <p:txBody>
          <a:bodyPr wrap="square">
            <a:spAutoFit/>
          </a:bodyPr>
          <a:lstStyle/>
          <a:p>
            <a:r>
              <a:rPr lang="ja-JP" altLang="en-US" dirty="0">
                <a:latin typeface="HGP創英角ﾎﾟｯﾌﾟ体" panose="040B0A00000000000000" pitchFamily="50" charset="-128"/>
                <a:ea typeface="HGP創英角ﾎﾟｯﾌﾟ体" panose="040B0A00000000000000" pitchFamily="50" charset="-128"/>
              </a:rPr>
              <a:t>大久保 薫 氏</a:t>
            </a:r>
          </a:p>
          <a:p>
            <a:endParaRPr lang="ja-JP" altLang="en-US" sz="1200" dirty="0"/>
          </a:p>
          <a:p>
            <a:r>
              <a:rPr lang="ja-JP" altLang="en-US" sz="1100" dirty="0">
                <a:latin typeface="HGP創英角ﾎﾟｯﾌﾟ体" panose="040B0A00000000000000" pitchFamily="50" charset="-128"/>
                <a:ea typeface="HGP創英角ﾎﾟｯﾌﾟ体" panose="040B0A00000000000000" pitchFamily="50" charset="-128"/>
              </a:rPr>
              <a:t>【現職】 札幌学院大学人文学部人間科学科 特別任用教授/北星学園大学 非常勤講師 / 社会福祉士 / 精神保健福祉士 / 主任相談支援専門員</a:t>
            </a:r>
          </a:p>
          <a:p>
            <a:endParaRPr lang="ja-JP" altLang="en-US" sz="1100" dirty="0">
              <a:latin typeface="HGP創英角ﾎﾟｯﾌﾟ体" panose="040B0A00000000000000" pitchFamily="50" charset="-128"/>
              <a:ea typeface="HGP創英角ﾎﾟｯﾌﾟ体" panose="040B0A00000000000000" pitchFamily="50" charset="-128"/>
            </a:endParaRPr>
          </a:p>
          <a:p>
            <a:r>
              <a:rPr lang="ja-JP" altLang="en-US" sz="1100" dirty="0">
                <a:latin typeface="HGP創英角ﾎﾟｯﾌﾟ体" panose="040B0A00000000000000" pitchFamily="50" charset="-128"/>
                <a:ea typeface="HGP創英角ﾎﾟｯﾌﾟ体" panose="040B0A00000000000000" pitchFamily="50" charset="-128"/>
              </a:rPr>
              <a:t>社会福祉法人あむ 理事、特定非営利活動法人北海道地域ケアマネジメントネットワーク 代表理事、 特定非営利活動法人野中ケアマネジメント研</a:t>
            </a:r>
          </a:p>
          <a:p>
            <a:r>
              <a:rPr lang="ja-JP" altLang="en-US" sz="1100" dirty="0">
                <a:latin typeface="HGP創英角ﾎﾟｯﾌﾟ体" panose="040B0A00000000000000" pitchFamily="50" charset="-128"/>
                <a:ea typeface="HGP創英角ﾎﾟｯﾌﾟ体" panose="040B0A00000000000000" pitchFamily="50" charset="-128"/>
              </a:rPr>
              <a:t>究会 代表、北海道障がい者が暮らしやすい地域づくり推進本部 本部員 、北海道自立支援協議会 委員、江別市障がい者計画策定委員会 委員長</a:t>
            </a:r>
          </a:p>
          <a:p>
            <a:endParaRPr lang="ja-JP" altLang="en-US" sz="1100" dirty="0">
              <a:latin typeface="HGP創英角ﾎﾟｯﾌﾟ体" panose="040B0A00000000000000" pitchFamily="50" charset="-128"/>
              <a:ea typeface="HGP創英角ﾎﾟｯﾌﾟ体" panose="040B0A00000000000000" pitchFamily="50" charset="-128"/>
            </a:endParaRPr>
          </a:p>
          <a:p>
            <a:r>
              <a:rPr lang="ja-JP" altLang="en-US" sz="1100" dirty="0">
                <a:latin typeface="HGP創英角ﾎﾟｯﾌﾟ体" panose="040B0A00000000000000" pitchFamily="50" charset="-128"/>
                <a:ea typeface="HGP創英角ﾎﾟｯﾌﾟ体" panose="040B0A00000000000000" pitchFamily="50" charset="-128"/>
              </a:rPr>
              <a:t>日本福祉大学卒業後。千歳市立障害児通園施設指導員、重症心身障害児施設ソーシャルワーカーを経て、措置時代に有料のパーソナルアシスタント事業（い～な・い～ず）起業、そこからは「地域生活支援」実現に向けた一本道。札幌市より障害者相談支援事業を受託、障害者ケアマネジメント推進事業に携わる頃から相談支援事業が仕事の中心に。札幌市、北海道の自立支援協議会の立ち上げ、札幌市基幹相談支援センターの立ち上げ、民間のネットワーク立ち上げに携わる。事例検討、スーパービジョンなどを通じて障がい、高齢、医療、生活困窮等の人材育成に携わっている。</a:t>
            </a:r>
          </a:p>
        </p:txBody>
      </p:sp>
      <p:sp>
        <p:nvSpPr>
          <p:cNvPr id="7" name="テキスト ボックス 6">
            <a:extLst>
              <a:ext uri="{FF2B5EF4-FFF2-40B4-BE49-F238E27FC236}">
                <a16:creationId xmlns="" xmlns:a16="http://schemas.microsoft.com/office/drawing/2014/main" id="{DC05FACD-0DB5-019A-FE6D-BC3F31A5E47C}"/>
              </a:ext>
            </a:extLst>
          </p:cNvPr>
          <p:cNvSpPr txBox="1"/>
          <p:nvPr/>
        </p:nvSpPr>
        <p:spPr>
          <a:xfrm>
            <a:off x="134754" y="183289"/>
            <a:ext cx="8957738" cy="1938992"/>
          </a:xfrm>
          <a:prstGeom prst="rect">
            <a:avLst/>
          </a:prstGeom>
          <a:noFill/>
        </p:spPr>
        <p:txBody>
          <a:bodyPr wrap="square">
            <a:spAutoFit/>
          </a:bodyPr>
          <a:lstStyle/>
          <a:p>
            <a:pPr algn="just"/>
            <a:r>
              <a:rPr lang="ja-JP" altLang="ja-JP" sz="1600" kern="100" dirty="0">
                <a:effectLst/>
                <a:latin typeface="Century" panose="02040604050505020304" pitchFamily="18" charset="0"/>
                <a:ea typeface="HGP創英角ﾎﾟｯﾌﾟ体" panose="040B0A00000000000000" pitchFamily="50" charset="-128"/>
                <a:cs typeface="Times New Roman" panose="02020603050405020304" pitchFamily="18" charset="0"/>
              </a:rPr>
              <a:t>島村　聡　氏</a:t>
            </a:r>
            <a:endParaRPr lang="en-US" altLang="ja-JP" sz="1200" kern="100" dirty="0">
              <a:latin typeface="Century" panose="02040604050505020304" pitchFamily="18" charset="0"/>
              <a:ea typeface="ＭＳ 明朝" panose="02020609040205080304" pitchFamily="17" charset="-128"/>
              <a:cs typeface="Times New Roman" panose="02020603050405020304" pitchFamily="18" charset="0"/>
            </a:endParaRPr>
          </a:p>
          <a:p>
            <a:pPr algn="just"/>
            <a:r>
              <a:rPr lang="en-US" altLang="ja-JP" sz="1100" kern="100" dirty="0">
                <a:solidFill>
                  <a:srgbClr val="000000"/>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a:t>
            </a:r>
            <a:r>
              <a:rPr lang="ja-JP" altLang="en-US" sz="1100" kern="100" dirty="0">
                <a:solidFill>
                  <a:srgbClr val="000000"/>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現職</a:t>
            </a:r>
            <a:r>
              <a:rPr lang="en-US" altLang="ja-JP" sz="1100" kern="100" dirty="0">
                <a:solidFill>
                  <a:srgbClr val="000000"/>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a:t>
            </a:r>
            <a:r>
              <a:rPr lang="ja-JP" altLang="en-US" sz="1100" kern="100" dirty="0">
                <a:solidFill>
                  <a:srgbClr val="000000"/>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　</a:t>
            </a:r>
            <a:r>
              <a:rPr lang="ja-JP" altLang="ja-JP" sz="1100" dirty="0">
                <a:solidFill>
                  <a:srgbClr val="000000"/>
                </a:solidFill>
                <a:effectLst/>
                <a:latin typeface="ＭＳ Ｐゴシック" panose="020B0600070205080204" pitchFamily="50" charset="-128"/>
                <a:ea typeface="HGP創英角ﾎﾟｯﾌﾟ体" panose="040B0A00000000000000" pitchFamily="50" charset="-128"/>
                <a:cs typeface="Arial" panose="020B0604020202020204" pitchFamily="34" charset="0"/>
              </a:rPr>
              <a:t>沖縄大学　人文学部福祉文化学科　</a:t>
            </a:r>
            <a:r>
              <a:rPr lang="ja-JP" altLang="ja-JP" sz="1100" dirty="0" smtClean="0">
                <a:solidFill>
                  <a:srgbClr val="000000"/>
                </a:solidFill>
                <a:effectLst/>
                <a:latin typeface="ＭＳ Ｐゴシック" panose="020B0600070205080204" pitchFamily="50" charset="-128"/>
                <a:ea typeface="HGP創英角ﾎﾟｯﾌﾟ体" panose="040B0A00000000000000" pitchFamily="50" charset="-128"/>
                <a:cs typeface="Arial" panose="020B0604020202020204" pitchFamily="34" charset="0"/>
              </a:rPr>
              <a:t>教授</a:t>
            </a:r>
            <a:r>
              <a:rPr lang="ja-JP" altLang="ja-JP" sz="1100" dirty="0">
                <a:solidFill>
                  <a:srgbClr val="000000"/>
                </a:solidFill>
                <a:effectLst/>
                <a:latin typeface="ＭＳ Ｐゴシック" panose="020B0600070205080204" pitchFamily="50" charset="-128"/>
                <a:ea typeface="HGP創英角ﾎﾟｯﾌﾟ体" panose="040B0A00000000000000" pitchFamily="50" charset="-128"/>
                <a:cs typeface="Arial" panose="020B0604020202020204" pitchFamily="34" charset="0"/>
              </a:rPr>
              <a:t>／社会福祉士／沖縄大学　地域研究所長</a:t>
            </a:r>
            <a:endParaRPr lang="ja-JP" alt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gn="just"/>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spcAft>
                <a:spcPts val="600"/>
              </a:spcAft>
            </a:pPr>
            <a:r>
              <a:rPr lang="ja-JP" altLang="ja-JP" sz="1100" dirty="0">
                <a:solidFill>
                  <a:srgbClr val="000000"/>
                </a:solidFill>
                <a:effectLst/>
                <a:latin typeface="ＭＳ Ｐゴシック" panose="020B0600070205080204" pitchFamily="50" charset="-128"/>
                <a:ea typeface="HGP創英角ﾎﾟｯﾌﾟ体" panose="040B0A00000000000000" pitchFamily="50" charset="-128"/>
                <a:cs typeface="Arial" panose="020B0604020202020204" pitchFamily="34" charset="0"/>
              </a:rPr>
              <a:t>厚生労働省相談支援専門員研修コアメンバー、日本社会福祉士会アドバイザー、日本住宅会議理事、沖縄県障害者自立支援協議会委員、沖縄県子どものみらい県民会議事業部長、沖縄県地域定着支援センター運営委員、沖縄県社会福祉士会顧問、沖縄県介護支援専門員協会顧問、おきなわ障がい者相談支援ネットワーク理事、介護相談員なは理事、おきなわふくしオンブズマン運営委員など</a:t>
            </a:r>
            <a:endParaRPr lang="ja-JP" alt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gn="just"/>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r>
              <a:rPr lang="ja-JP" altLang="ja-JP" sz="1100" dirty="0">
                <a:solidFill>
                  <a:srgbClr val="000000"/>
                </a:solidFill>
                <a:effectLst/>
                <a:latin typeface="ＭＳ Ｐゴシック" panose="020B0600070205080204" pitchFamily="50" charset="-128"/>
                <a:ea typeface="HGP創英角ﾎﾟｯﾌﾟ体" panose="040B0A00000000000000" pitchFamily="50" charset="-128"/>
                <a:cs typeface="Arial" panose="020B0604020202020204" pitchFamily="34" charset="0"/>
              </a:rPr>
              <a:t>市役所での福祉実務経験（障がい者全般、健康福祉計画策定、地域包括支援センターの立ち上げ、地域福祉、ホームレス、生活困窮者対策）の後、</a:t>
            </a:r>
            <a:endParaRPr lang="en-US" altLang="ja-JP" sz="1100" dirty="0">
              <a:solidFill>
                <a:srgbClr val="000000"/>
              </a:solidFill>
              <a:effectLst/>
              <a:latin typeface="ＭＳ Ｐゴシック" panose="020B0600070205080204" pitchFamily="50" charset="-128"/>
              <a:ea typeface="HGP創英角ﾎﾟｯﾌﾟ体" panose="040B0A00000000000000" pitchFamily="50" charset="-128"/>
              <a:cs typeface="Arial" panose="020B0604020202020204" pitchFamily="34" charset="0"/>
            </a:endParaRPr>
          </a:p>
          <a:p>
            <a:r>
              <a:rPr lang="en-US" altLang="ja-JP" sz="1100" dirty="0">
                <a:solidFill>
                  <a:srgbClr val="000000"/>
                </a:solidFill>
                <a:latin typeface="HG創英角ﾎﾟｯﾌﾟ体" panose="040B0A09000000000000" pitchFamily="49" charset="-128"/>
                <a:ea typeface="HG創英角ﾎﾟｯﾌﾟ体" panose="040B0A09000000000000" pitchFamily="49" charset="-128"/>
                <a:cs typeface="Arial" panose="020B0604020202020204" pitchFamily="34" charset="0"/>
              </a:rPr>
              <a:t>2013</a:t>
            </a:r>
            <a:r>
              <a:rPr lang="ja-JP" altLang="ja-JP" sz="1100" dirty="0">
                <a:solidFill>
                  <a:srgbClr val="000000"/>
                </a:solidFill>
                <a:effectLst/>
                <a:latin typeface="ＭＳ Ｐゴシック" panose="020B0600070205080204" pitchFamily="50" charset="-128"/>
                <a:ea typeface="HGP創英角ﾎﾟｯﾌﾟ体" panose="040B0A00000000000000" pitchFamily="50" charset="-128"/>
                <a:cs typeface="Arial" panose="020B0604020202020204" pitchFamily="34" charset="0"/>
              </a:rPr>
              <a:t>年から沖縄大学にて障害者自立支援制度や福祉コミュニティに関する講義を担当。学外では相談支援専門員や介護支援専門員、パーソナル</a:t>
            </a:r>
            <a:endParaRPr lang="en-US" altLang="ja-JP" sz="1100" dirty="0">
              <a:solidFill>
                <a:srgbClr val="000000"/>
              </a:solidFill>
              <a:effectLst/>
              <a:latin typeface="ＭＳ Ｐゴシック" panose="020B0600070205080204" pitchFamily="50" charset="-128"/>
              <a:ea typeface="HGP創英角ﾎﾟｯﾌﾟ体" panose="040B0A00000000000000" pitchFamily="50" charset="-128"/>
              <a:cs typeface="Arial" panose="020B0604020202020204" pitchFamily="34" charset="0"/>
            </a:endParaRPr>
          </a:p>
          <a:p>
            <a:r>
              <a:rPr lang="ja-JP" altLang="ja-JP" sz="1100" dirty="0">
                <a:solidFill>
                  <a:srgbClr val="000000"/>
                </a:solidFill>
                <a:effectLst/>
                <a:latin typeface="ＭＳ Ｐゴシック" panose="020B0600070205080204" pitchFamily="50" charset="-128"/>
                <a:ea typeface="HGP創英角ﾎﾟｯﾌﾟ体" panose="040B0A00000000000000" pitchFamily="50" charset="-128"/>
                <a:cs typeface="Arial" panose="020B0604020202020204" pitchFamily="34" charset="0"/>
              </a:rPr>
              <a:t>サポーターなど、主に専門職の教育支援を行っている。</a:t>
            </a:r>
            <a:endParaRPr lang="ja-JP" alt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9" name="テキスト ボックス 8">
            <a:extLst>
              <a:ext uri="{FF2B5EF4-FFF2-40B4-BE49-F238E27FC236}">
                <a16:creationId xmlns="" xmlns:a16="http://schemas.microsoft.com/office/drawing/2014/main" id="{29F4F3AE-FB72-56AF-6973-9B684880ACA6}"/>
              </a:ext>
            </a:extLst>
          </p:cNvPr>
          <p:cNvSpPr txBox="1"/>
          <p:nvPr/>
        </p:nvSpPr>
        <p:spPr>
          <a:xfrm>
            <a:off x="134754" y="4542819"/>
            <a:ext cx="8807115" cy="1846659"/>
          </a:xfrm>
          <a:prstGeom prst="rect">
            <a:avLst/>
          </a:prstGeom>
          <a:noFill/>
        </p:spPr>
        <p:txBody>
          <a:bodyPr wrap="square">
            <a:spAutoFit/>
          </a:bodyPr>
          <a:lstStyle/>
          <a:p>
            <a:pPr algn="just"/>
            <a:r>
              <a:rPr lang="ja-JP" altLang="ja-JP" kern="100" dirty="0">
                <a:effectLst/>
                <a:latin typeface="Century" panose="02040604050505020304" pitchFamily="18" charset="0"/>
                <a:ea typeface="HGP創英角ﾎﾟｯﾌﾟ体" panose="040B0A00000000000000" pitchFamily="50" charset="-128"/>
                <a:cs typeface="Times New Roman" panose="02020603050405020304" pitchFamily="18" charset="0"/>
              </a:rPr>
              <a:t>東　美奈子　氏</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altLang="ja-JP" sz="1200" kern="100" dirty="0">
                <a:latin typeface="Century" panose="02040604050505020304" pitchFamily="18" charset="0"/>
                <a:ea typeface="HGP創英角ﾎﾟｯﾌﾟ体" panose="040B0A00000000000000" pitchFamily="50" charset="-128"/>
                <a:cs typeface="Times New Roman" panose="02020603050405020304" pitchFamily="18" charset="0"/>
              </a:rPr>
              <a:t>【</a:t>
            </a:r>
            <a:r>
              <a:rPr lang="ja-JP" altLang="en-US" sz="1200" kern="100" dirty="0">
                <a:latin typeface="Century" panose="02040604050505020304" pitchFamily="18" charset="0"/>
                <a:ea typeface="HGP創英角ﾎﾟｯﾌﾟ体" panose="040B0A00000000000000" pitchFamily="50" charset="-128"/>
                <a:cs typeface="Times New Roman" panose="02020603050405020304" pitchFamily="18" charset="0"/>
              </a:rPr>
              <a:t>現職</a:t>
            </a:r>
            <a:r>
              <a:rPr lang="en-US" altLang="ja-JP" sz="1200" kern="100" dirty="0">
                <a:latin typeface="Century" panose="02040604050505020304" pitchFamily="18" charset="0"/>
                <a:ea typeface="HGP創英角ﾎﾟｯﾌﾟ体" panose="040B0A00000000000000" pitchFamily="50" charset="-128"/>
                <a:cs typeface="Times New Roman" panose="02020603050405020304" pitchFamily="18" charset="0"/>
              </a:rPr>
              <a:t>】</a:t>
            </a:r>
            <a:r>
              <a:rPr lang="ja-JP" altLang="en-US" sz="1200" kern="100" dirty="0">
                <a:latin typeface="Century" panose="02040604050505020304" pitchFamily="18" charset="0"/>
                <a:ea typeface="HGP創英角ﾎﾟｯﾌﾟ体" panose="040B0A00000000000000" pitchFamily="50" charset="-128"/>
                <a:cs typeface="Times New Roman" panose="02020603050405020304" pitchFamily="18" charset="0"/>
              </a:rPr>
              <a:t>　訪問看護花の森　管理者 </a:t>
            </a:r>
            <a:r>
              <a:rPr lang="en-US" altLang="ja-JP" sz="1200" kern="100" dirty="0">
                <a:latin typeface="Century" panose="02040604050505020304" pitchFamily="18" charset="0"/>
                <a:ea typeface="HGP創英角ﾎﾟｯﾌﾟ体" panose="040B0A00000000000000" pitchFamily="50" charset="-128"/>
                <a:cs typeface="Times New Roman" panose="02020603050405020304" pitchFamily="18" charset="0"/>
              </a:rPr>
              <a:t>/ </a:t>
            </a:r>
            <a:r>
              <a:rPr lang="ja-JP" altLang="en-US" sz="1200" kern="100" dirty="0">
                <a:effectLst/>
                <a:latin typeface="Century" panose="02040604050505020304" pitchFamily="18" charset="0"/>
                <a:ea typeface="HGP創英角ﾎﾟｯﾌﾟ体" panose="040B0A00000000000000" pitchFamily="50" charset="-128"/>
                <a:cs typeface="Times New Roman" panose="02020603050405020304" pitchFamily="18" charset="0"/>
              </a:rPr>
              <a:t>特定</a:t>
            </a:r>
            <a:r>
              <a:rPr lang="ja-JP" altLang="ja-JP" sz="1200" kern="100" dirty="0">
                <a:effectLst/>
                <a:latin typeface="Century" panose="02040604050505020304" pitchFamily="18" charset="0"/>
                <a:ea typeface="HGP創英角ﾎﾟｯﾌﾟ体" panose="040B0A00000000000000" pitchFamily="50" charset="-128"/>
                <a:cs typeface="Times New Roman" panose="02020603050405020304" pitchFamily="18" charset="0"/>
              </a:rPr>
              <a:t>非営利活動法人</a:t>
            </a:r>
            <a:r>
              <a:rPr lang="en-US" altLang="ja-JP" sz="1200" kern="100" dirty="0" err="1">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Sapyuie</a:t>
            </a:r>
            <a:r>
              <a:rPr lang="ja-JP" altLang="ja-JP" sz="1200" kern="100" dirty="0">
                <a:effectLst/>
                <a:latin typeface="Century" panose="02040604050505020304" pitchFamily="18" charset="0"/>
                <a:ea typeface="HGP創英角ﾎﾟｯﾌﾟ体" panose="040B0A00000000000000" pitchFamily="50" charset="-128"/>
                <a:cs typeface="Times New Roman" panose="02020603050405020304" pitchFamily="18" charset="0"/>
              </a:rPr>
              <a:t>理事長</a:t>
            </a:r>
            <a:r>
              <a:rPr lang="en-US" altLang="ja-JP" sz="1200" kern="100" dirty="0">
                <a:effectLst/>
                <a:latin typeface="Century" panose="02040604050505020304" pitchFamily="18" charset="0"/>
                <a:ea typeface="HGP創英角ﾎﾟｯﾌﾟ体" panose="040B0A00000000000000" pitchFamily="50" charset="-128"/>
                <a:cs typeface="Times New Roman" panose="02020603050405020304" pitchFamily="18" charset="0"/>
              </a:rPr>
              <a:t> / </a:t>
            </a:r>
            <a:r>
              <a:rPr lang="ja-JP" altLang="en-US" sz="1200" kern="100" dirty="0">
                <a:latin typeface="Century" panose="02040604050505020304" pitchFamily="18" charset="0"/>
                <a:ea typeface="HGP創英角ﾎﾟｯﾌﾟ体" panose="040B0A00000000000000" pitchFamily="50" charset="-128"/>
                <a:cs typeface="Times New Roman" panose="02020603050405020304" pitchFamily="18" charset="0"/>
              </a:rPr>
              <a:t>保健師 </a:t>
            </a:r>
            <a:r>
              <a:rPr lang="en-US" altLang="ja-JP" sz="1200" kern="100" dirty="0">
                <a:latin typeface="Century" panose="02040604050505020304" pitchFamily="18" charset="0"/>
                <a:ea typeface="HGP創英角ﾎﾟｯﾌﾟ体" panose="040B0A00000000000000" pitchFamily="50" charset="-128"/>
                <a:cs typeface="Times New Roman" panose="02020603050405020304" pitchFamily="18" charset="0"/>
              </a:rPr>
              <a:t>/ </a:t>
            </a:r>
            <a:r>
              <a:rPr lang="ja-JP" altLang="en-US" sz="1200" kern="100" dirty="0">
                <a:latin typeface="Century" panose="02040604050505020304" pitchFamily="18" charset="0"/>
                <a:ea typeface="HGP創英角ﾎﾟｯﾌﾟ体" panose="040B0A00000000000000" pitchFamily="50" charset="-128"/>
                <a:cs typeface="Times New Roman" panose="02020603050405020304" pitchFamily="18" charset="0"/>
              </a:rPr>
              <a:t>精神科認定看護師</a:t>
            </a:r>
            <a:r>
              <a:rPr lang="en-US" altLang="ja-JP" sz="1200" kern="100" dirty="0">
                <a:latin typeface="Century" panose="02040604050505020304" pitchFamily="18" charset="0"/>
                <a:ea typeface="HGP創英角ﾎﾟｯﾌﾟ体" panose="040B0A00000000000000" pitchFamily="50" charset="-128"/>
                <a:cs typeface="Times New Roman" panose="02020603050405020304" pitchFamily="18" charset="0"/>
              </a:rPr>
              <a:t> / </a:t>
            </a:r>
            <a:r>
              <a:rPr lang="ja-JP" altLang="en-US" sz="1200" kern="100" dirty="0">
                <a:latin typeface="Century" panose="02040604050505020304" pitchFamily="18" charset="0"/>
                <a:ea typeface="HGP創英角ﾎﾟｯﾌﾟ体" panose="040B0A00000000000000" pitchFamily="50" charset="-128"/>
                <a:cs typeface="Times New Roman" panose="02020603050405020304" pitchFamily="18" charset="0"/>
              </a:rPr>
              <a:t>主任相談支援専門員</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altLang="ja-JP" sz="1200" kern="100" dirty="0">
                <a:effectLst/>
                <a:latin typeface="HGP創英角ﾎﾟｯﾌﾟ体" panose="040B0A00000000000000" pitchFamily="50" charset="-128"/>
                <a:ea typeface="ＭＳ 明朝" panose="02020609040205080304" pitchFamily="17" charset="-128"/>
                <a:cs typeface="Times New Roman" panose="02020603050405020304" pitchFamily="18" charset="0"/>
              </a:rPr>
              <a:t> </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ja-JP" altLang="ja-JP" sz="1200" kern="100" dirty="0">
                <a:effectLst/>
                <a:latin typeface="Century" panose="02040604050505020304" pitchFamily="18" charset="0"/>
                <a:ea typeface="HGP創英角ﾎﾟｯﾌﾟ体" panose="040B0A00000000000000" pitchFamily="50" charset="-128"/>
                <a:cs typeface="Times New Roman" panose="02020603050405020304" pitchFamily="18" charset="0"/>
              </a:rPr>
              <a:t>特定非営利活動法人野中ケアマネジメント研究会理事、日本相談支援専門員協会理事、日本精神科看護協会副会長、</a:t>
            </a:r>
            <a:endParaRPr lang="en-US" altLang="ja-JP" sz="1200" kern="100" dirty="0">
              <a:effectLst/>
              <a:latin typeface="Century" panose="02040604050505020304" pitchFamily="18" charset="0"/>
              <a:ea typeface="HGP創英角ﾎﾟｯﾌﾟ体" panose="040B0A00000000000000" pitchFamily="50" charset="-128"/>
              <a:cs typeface="Times New Roman" panose="02020603050405020304" pitchFamily="18" charset="0"/>
            </a:endParaRPr>
          </a:p>
          <a:p>
            <a:pPr algn="just"/>
            <a:r>
              <a:rPr lang="ja-JP" altLang="ja-JP" sz="1200" dirty="0">
                <a:solidFill>
                  <a:srgbClr val="000000"/>
                </a:solidFill>
                <a:effectLst/>
                <a:latin typeface="ＭＳ Ｐゴシック" panose="020B0600070205080204" pitchFamily="50" charset="-128"/>
                <a:ea typeface="HGP創英角ﾎﾟｯﾌﾟ体" panose="040B0A00000000000000" pitchFamily="50" charset="-128"/>
                <a:cs typeface="Arial" panose="020B0604020202020204" pitchFamily="34" charset="0"/>
              </a:rPr>
              <a:t>厚生労働省相談支援専門員研修コアメンバー</a:t>
            </a:r>
            <a:r>
              <a:rPr lang="ja-JP" altLang="en-US" sz="1200" dirty="0">
                <a:solidFill>
                  <a:srgbClr val="000000"/>
                </a:solidFill>
                <a:effectLst/>
                <a:latin typeface="ＭＳ Ｐゴシック" panose="020B0600070205080204" pitchFamily="50" charset="-128"/>
                <a:ea typeface="HGP創英角ﾎﾟｯﾌﾟ体" panose="040B0A00000000000000" pitchFamily="50" charset="-128"/>
                <a:cs typeface="Arial" panose="020B0604020202020204" pitchFamily="34" charset="0"/>
              </a:rPr>
              <a:t>、</a:t>
            </a:r>
            <a:r>
              <a:rPr lang="ja-JP" altLang="ja-JP" sz="1200" kern="100" dirty="0">
                <a:effectLst/>
                <a:latin typeface="Century" panose="02040604050505020304" pitchFamily="18" charset="0"/>
                <a:ea typeface="HGP創英角ﾎﾟｯﾌﾟ体" panose="040B0A00000000000000" pitchFamily="50" charset="-128"/>
                <a:cs typeface="Times New Roman" panose="02020603050405020304" pitchFamily="18" charset="0"/>
              </a:rPr>
              <a:t>島根県相談支援アドバイザー</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altLang="ja-JP" sz="1200" kern="100" dirty="0">
                <a:effectLst/>
                <a:latin typeface="HGP創英角ﾎﾟｯﾌﾟ体" panose="040B0A00000000000000" pitchFamily="50" charset="-128"/>
                <a:ea typeface="ＭＳ 明朝" panose="02020609040205080304" pitchFamily="17" charset="-128"/>
                <a:cs typeface="Times New Roman" panose="02020603050405020304" pitchFamily="18" charset="0"/>
              </a:rPr>
              <a:t> </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ja-JP" altLang="ja-JP" sz="1200" kern="100" dirty="0">
                <a:solidFill>
                  <a:srgbClr val="000000"/>
                </a:solidFill>
                <a:effectLst/>
                <a:latin typeface="Century" panose="02040604050505020304" pitchFamily="18" charset="0"/>
                <a:ea typeface="HGP創英角ﾎﾟｯﾌﾟ体" panose="040B0A00000000000000" pitchFamily="50" charset="-128"/>
                <a:cs typeface="Times New Roman" panose="02020603050405020304" pitchFamily="18" charset="0"/>
              </a:rPr>
              <a:t>山口県立衛生看護学院保健婦人科卒業。総合病院・精神科病院にて保健師として勤務。２００２年より地域生活支援センターウイング勤務。２００４年より施設長。２００７年より“出雲の多機関多職種ネットワーク”を体感するために転居し相談支援事業所ふあっとにて相談支援専門員。“医療と地域をつなぐ”がテーマで、精神科看護師や相談支援専門員の人材育成に携わっている。</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692991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表 20">
            <a:extLst>
              <a:ext uri="{FF2B5EF4-FFF2-40B4-BE49-F238E27FC236}">
                <a16:creationId xmlns="" xmlns:a16="http://schemas.microsoft.com/office/drawing/2014/main" id="{976BA38B-30FB-665E-84B6-91A7B24D9242}"/>
              </a:ext>
            </a:extLst>
          </p:cNvPr>
          <p:cNvGraphicFramePr>
            <a:graphicFrameLocks noGrp="1"/>
          </p:cNvGraphicFramePr>
          <p:nvPr>
            <p:extLst>
              <p:ext uri="{D42A27DB-BD31-4B8C-83A1-F6EECF244321}">
                <p14:modId xmlns:p14="http://schemas.microsoft.com/office/powerpoint/2010/main" val="544876596"/>
              </p:ext>
            </p:extLst>
          </p:nvPr>
        </p:nvGraphicFramePr>
        <p:xfrm>
          <a:off x="894390" y="1597215"/>
          <a:ext cx="7445566" cy="4018889"/>
        </p:xfrm>
        <a:graphic>
          <a:graphicData uri="http://schemas.openxmlformats.org/drawingml/2006/table">
            <a:tbl>
              <a:tblPr firstRow="1" firstCol="1" bandRow="1">
                <a:tableStyleId>{BC89EF96-8CEA-46FF-86C4-4CE0E7609802}</a:tableStyleId>
              </a:tblPr>
              <a:tblGrid>
                <a:gridCol w="2221125">
                  <a:extLst>
                    <a:ext uri="{9D8B030D-6E8A-4147-A177-3AD203B41FA5}">
                      <a16:colId xmlns="" xmlns:a16="http://schemas.microsoft.com/office/drawing/2014/main" val="2041443532"/>
                    </a:ext>
                  </a:extLst>
                </a:gridCol>
                <a:gridCol w="5224441">
                  <a:extLst>
                    <a:ext uri="{9D8B030D-6E8A-4147-A177-3AD203B41FA5}">
                      <a16:colId xmlns="" xmlns:a16="http://schemas.microsoft.com/office/drawing/2014/main" val="2485579675"/>
                    </a:ext>
                  </a:extLst>
                </a:gridCol>
              </a:tblGrid>
              <a:tr h="564592">
                <a:tc>
                  <a:txBody>
                    <a:bodyPr/>
                    <a:lstStyle/>
                    <a:p>
                      <a:pPr algn="ctr"/>
                      <a:r>
                        <a:rPr lang="ja-JP" sz="1700" b="1" kern="100" dirty="0">
                          <a:effectLst/>
                          <a:latin typeface="+mn-ea"/>
                          <a:ea typeface="+mn-ea"/>
                        </a:rPr>
                        <a:t>郵便番号</a:t>
                      </a:r>
                      <a:r>
                        <a:rPr lang="ja-JP" altLang="en-US" sz="1700" b="1" kern="100" dirty="0">
                          <a:effectLst/>
                          <a:latin typeface="+mn-ea"/>
                          <a:ea typeface="+mn-ea"/>
                        </a:rPr>
                        <a:t>╱住　所</a:t>
                      </a:r>
                      <a:endParaRPr lang="en-US" altLang="ja-JP" sz="1700" b="1" kern="100" dirty="0">
                        <a:effectLst/>
                        <a:latin typeface="+mn-ea"/>
                        <a:ea typeface="+mn-ea"/>
                      </a:endParaRPr>
                    </a:p>
                  </a:txBody>
                  <a:tcPr marL="63063" marR="63063" marT="0" marB="0" anchor="ctr"/>
                </a:tc>
                <a:tc>
                  <a:txBody>
                    <a:bodyPr/>
                    <a:lstStyle/>
                    <a:p>
                      <a:pPr algn="just">
                        <a:lnSpc>
                          <a:spcPct val="200000"/>
                        </a:lnSpc>
                      </a:pPr>
                      <a:r>
                        <a:rPr lang="en-US" sz="1600" kern="100" dirty="0">
                          <a:effectLst/>
                        </a:rPr>
                        <a:t> </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3063" marR="63063" marT="0" marB="0"/>
                </a:tc>
                <a:extLst>
                  <a:ext uri="{0D108BD9-81ED-4DB2-BD59-A6C34878D82A}">
                    <a16:rowId xmlns="" xmlns:a16="http://schemas.microsoft.com/office/drawing/2014/main" val="2729388963"/>
                  </a:ext>
                </a:extLst>
              </a:tr>
              <a:tr h="564025">
                <a:tc>
                  <a:txBody>
                    <a:bodyPr/>
                    <a:lstStyle/>
                    <a:p>
                      <a:pPr algn="ctr"/>
                      <a:r>
                        <a:rPr lang="ja-JP" sz="1700" b="1" kern="100" dirty="0">
                          <a:effectLst/>
                          <a:latin typeface="+mn-ea"/>
                          <a:ea typeface="+mn-ea"/>
                        </a:rPr>
                        <a:t>氏</a:t>
                      </a:r>
                      <a:r>
                        <a:rPr lang="ja-JP" altLang="en-US" sz="1700" b="1" kern="100" dirty="0">
                          <a:effectLst/>
                          <a:latin typeface="+mn-ea"/>
                          <a:ea typeface="+mn-ea"/>
                        </a:rPr>
                        <a:t>　</a:t>
                      </a:r>
                      <a:r>
                        <a:rPr lang="ja-JP" sz="1700" b="1" kern="100" dirty="0">
                          <a:effectLst/>
                          <a:latin typeface="+mn-ea"/>
                          <a:ea typeface="+mn-ea"/>
                        </a:rPr>
                        <a:t>名</a:t>
                      </a:r>
                      <a:endParaRPr lang="ja-JP" sz="1000" b="1" kern="100" dirty="0">
                        <a:effectLst/>
                        <a:latin typeface="+mn-ea"/>
                        <a:ea typeface="+mn-ea"/>
                      </a:endParaRPr>
                    </a:p>
                    <a:p>
                      <a:pPr algn="ctr"/>
                      <a:r>
                        <a:rPr lang="ja-JP" sz="1700" b="1" kern="100" dirty="0">
                          <a:effectLst/>
                          <a:latin typeface="+mn-ea"/>
                          <a:ea typeface="+mn-ea"/>
                        </a:rPr>
                        <a:t>（申込者）</a:t>
                      </a:r>
                      <a:r>
                        <a:rPr lang="ja-JP" altLang="en-US" sz="1100" b="1" kern="100" dirty="0">
                          <a:effectLst/>
                          <a:latin typeface="+mn-ea"/>
                          <a:ea typeface="+mn-ea"/>
                        </a:rPr>
                        <a:t>複数記入可</a:t>
                      </a:r>
                      <a:endParaRPr lang="ja-JP" sz="1100" b="1" kern="100" dirty="0">
                        <a:effectLst/>
                        <a:latin typeface="+mn-ea"/>
                        <a:ea typeface="+mn-ea"/>
                        <a:cs typeface="Times New Roman" panose="02020603050405020304" pitchFamily="18" charset="0"/>
                      </a:endParaRPr>
                    </a:p>
                  </a:txBody>
                  <a:tcPr marL="63063" marR="63063" marT="0" marB="0" anchor="ctr"/>
                </a:tc>
                <a:tc>
                  <a:txBody>
                    <a:bodyPr/>
                    <a:lstStyle/>
                    <a:p>
                      <a:pPr algn="just">
                        <a:lnSpc>
                          <a:spcPct val="200000"/>
                        </a:lnSpc>
                      </a:pPr>
                      <a:r>
                        <a:rPr lang="en-US" sz="1600" kern="100" dirty="0">
                          <a:effectLst/>
                        </a:rPr>
                        <a:t> </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3063" marR="63063" marT="0" marB="0"/>
                </a:tc>
                <a:extLst>
                  <a:ext uri="{0D108BD9-81ED-4DB2-BD59-A6C34878D82A}">
                    <a16:rowId xmlns="" xmlns:a16="http://schemas.microsoft.com/office/drawing/2014/main" val="724313947"/>
                  </a:ext>
                </a:extLst>
              </a:tr>
              <a:tr h="556656">
                <a:tc>
                  <a:txBody>
                    <a:bodyPr/>
                    <a:lstStyle/>
                    <a:p>
                      <a:pPr algn="ctr"/>
                      <a:r>
                        <a:rPr lang="ja-JP" sz="1700" b="1" kern="100" dirty="0">
                          <a:effectLst/>
                          <a:latin typeface="+mn-ea"/>
                          <a:ea typeface="+mn-ea"/>
                        </a:rPr>
                        <a:t>所属先</a:t>
                      </a:r>
                      <a:endParaRPr lang="ja-JP" sz="1000" b="1" kern="100" dirty="0">
                        <a:effectLst/>
                        <a:latin typeface="+mn-ea"/>
                        <a:ea typeface="+mn-ea"/>
                        <a:cs typeface="Times New Roman" panose="02020603050405020304" pitchFamily="18" charset="0"/>
                      </a:endParaRPr>
                    </a:p>
                  </a:txBody>
                  <a:tcPr marL="63063" marR="63063" marT="0" marB="0" anchor="ctr"/>
                </a:tc>
                <a:tc>
                  <a:txBody>
                    <a:bodyPr/>
                    <a:lstStyle/>
                    <a:p>
                      <a:pPr algn="just">
                        <a:lnSpc>
                          <a:spcPct val="200000"/>
                        </a:lnSpc>
                      </a:pPr>
                      <a:r>
                        <a:rPr lang="en-US" sz="1600" kern="100" dirty="0">
                          <a:effectLst/>
                        </a:rPr>
                        <a:t> </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3063" marR="63063" marT="0" marB="0"/>
                </a:tc>
                <a:extLst>
                  <a:ext uri="{0D108BD9-81ED-4DB2-BD59-A6C34878D82A}">
                    <a16:rowId xmlns="" xmlns:a16="http://schemas.microsoft.com/office/drawing/2014/main" val="647945756"/>
                  </a:ext>
                </a:extLst>
              </a:tr>
              <a:tr h="556656">
                <a:tc>
                  <a:txBody>
                    <a:bodyPr/>
                    <a:lstStyle/>
                    <a:p>
                      <a:pPr algn="ctr"/>
                      <a:r>
                        <a:rPr lang="ja-JP" sz="1700" b="1" kern="100" dirty="0">
                          <a:effectLst/>
                          <a:latin typeface="+mn-ea"/>
                          <a:ea typeface="+mn-ea"/>
                        </a:rPr>
                        <a:t>電</a:t>
                      </a:r>
                      <a:r>
                        <a:rPr lang="ja-JP" altLang="en-US" sz="1700" b="1" kern="100" dirty="0">
                          <a:effectLst/>
                          <a:latin typeface="+mn-ea"/>
                          <a:ea typeface="+mn-ea"/>
                        </a:rPr>
                        <a:t>　</a:t>
                      </a:r>
                      <a:r>
                        <a:rPr lang="ja-JP" sz="1700" b="1" kern="100" dirty="0">
                          <a:effectLst/>
                          <a:latin typeface="+mn-ea"/>
                          <a:ea typeface="+mn-ea"/>
                        </a:rPr>
                        <a:t>話</a:t>
                      </a:r>
                      <a:endParaRPr lang="ja-JP" sz="1000" b="1" kern="100" dirty="0">
                        <a:effectLst/>
                        <a:latin typeface="+mn-ea"/>
                        <a:ea typeface="+mn-ea"/>
                        <a:cs typeface="Times New Roman" panose="02020603050405020304" pitchFamily="18" charset="0"/>
                      </a:endParaRPr>
                    </a:p>
                  </a:txBody>
                  <a:tcPr marL="63063" marR="63063" marT="0" marB="0" anchor="ctr"/>
                </a:tc>
                <a:tc>
                  <a:txBody>
                    <a:bodyPr/>
                    <a:lstStyle/>
                    <a:p>
                      <a:pPr algn="just">
                        <a:lnSpc>
                          <a:spcPct val="200000"/>
                        </a:lnSpc>
                      </a:pPr>
                      <a:r>
                        <a:rPr lang="en-US" sz="1600" kern="100" dirty="0">
                          <a:effectLst/>
                        </a:rPr>
                        <a:t> </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3063" marR="63063" marT="0" marB="0"/>
                </a:tc>
                <a:extLst>
                  <a:ext uri="{0D108BD9-81ED-4DB2-BD59-A6C34878D82A}">
                    <a16:rowId xmlns="" xmlns:a16="http://schemas.microsoft.com/office/drawing/2014/main" val="1390283537"/>
                  </a:ext>
                </a:extLst>
              </a:tr>
              <a:tr h="602308">
                <a:tc>
                  <a:txBody>
                    <a:bodyPr/>
                    <a:lstStyle/>
                    <a:p>
                      <a:pPr algn="ctr"/>
                      <a:r>
                        <a:rPr lang="en-US" altLang="ja-JP" sz="1600" b="1" kern="100" dirty="0">
                          <a:effectLst/>
                          <a:latin typeface="+mn-ea"/>
                          <a:ea typeface="+mn-ea"/>
                        </a:rPr>
                        <a:t>Mail</a:t>
                      </a:r>
                      <a:endParaRPr lang="ja-JP" sz="1600" b="1" kern="100" dirty="0">
                        <a:effectLst/>
                        <a:latin typeface="+mn-ea"/>
                        <a:ea typeface="+mn-ea"/>
                        <a:cs typeface="Times New Roman" panose="02020603050405020304" pitchFamily="18" charset="0"/>
                      </a:endParaRPr>
                    </a:p>
                  </a:txBody>
                  <a:tcPr marL="63063" marR="63063" marT="0" marB="0" anchor="ctr">
                    <a:lnB w="12700" cap="flat" cmpd="sng" algn="ctr">
                      <a:solidFill>
                        <a:schemeClr val="tx1"/>
                      </a:solidFill>
                      <a:prstDash val="solid"/>
                      <a:round/>
                      <a:headEnd type="none" w="med" len="med"/>
                      <a:tailEnd type="none" w="med" len="med"/>
                    </a:lnB>
                  </a:tcPr>
                </a:tc>
                <a:tc>
                  <a:txBody>
                    <a:bodyPr/>
                    <a:lstStyle/>
                    <a:p>
                      <a:pPr algn="ct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3063" marR="63063" marT="0" marB="0" anchor="ctr">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667599059"/>
                  </a:ext>
                </a:extLst>
              </a:tr>
              <a:tr h="618563">
                <a:tc>
                  <a:txBody>
                    <a:bodyPr/>
                    <a:lstStyle/>
                    <a:p>
                      <a:pPr algn="ctr"/>
                      <a:r>
                        <a:rPr lang="ja-JP" altLang="en-US" sz="1600" b="1" kern="100" dirty="0">
                          <a:effectLst/>
                          <a:latin typeface="+mn-ea"/>
                          <a:ea typeface="+mn-ea"/>
                          <a:cs typeface="Times New Roman" panose="02020603050405020304" pitchFamily="18" charset="0"/>
                        </a:rPr>
                        <a:t>参加方法</a:t>
                      </a:r>
                      <a:endParaRPr lang="en-US" altLang="ja-JP" sz="1600" b="1" kern="100" dirty="0">
                        <a:effectLst/>
                        <a:latin typeface="+mn-ea"/>
                        <a:ea typeface="+mn-ea"/>
                        <a:cs typeface="Times New Roman" panose="02020603050405020304" pitchFamily="18" charset="0"/>
                      </a:endParaRPr>
                    </a:p>
                    <a:p>
                      <a:pPr algn="ctr"/>
                      <a:r>
                        <a:rPr lang="ja-JP" altLang="en-US" sz="1600" b="1" kern="100" dirty="0">
                          <a:effectLst/>
                          <a:latin typeface="+mn-ea"/>
                          <a:ea typeface="+mn-ea"/>
                          <a:cs typeface="Times New Roman" panose="02020603050405020304" pitchFamily="18" charset="0"/>
                        </a:rPr>
                        <a:t>どちらかに✓</a:t>
                      </a:r>
                      <a:endParaRPr lang="ja-JP" sz="1600" b="1" kern="100" dirty="0">
                        <a:effectLst/>
                        <a:latin typeface="+mn-ea"/>
                        <a:ea typeface="+mn-ea"/>
                        <a:cs typeface="Times New Roman" panose="02020603050405020304" pitchFamily="18" charset="0"/>
                      </a:endParaRPr>
                    </a:p>
                  </a:txBody>
                  <a:tcPr marL="63063" marR="63063" marT="0" marB="0" anchor="ctr">
                    <a:lnT w="12700" cap="flat" cmpd="sng" algn="ctr">
                      <a:solidFill>
                        <a:schemeClr val="tx1"/>
                      </a:solidFill>
                      <a:prstDash val="solid"/>
                      <a:round/>
                      <a:headEnd type="none" w="med" len="med"/>
                      <a:tailEnd type="none" w="med" len="med"/>
                    </a:lnT>
                  </a:tcPr>
                </a:tc>
                <a:tc>
                  <a:txBody>
                    <a:bodyPr/>
                    <a:lstStyle/>
                    <a:p>
                      <a:pPr algn="ctr"/>
                      <a:r>
                        <a:rPr lang="ja-JP" altLang="en-US" sz="1600" kern="100" dirty="0">
                          <a:effectLst/>
                          <a:latin typeface="+mn-ea"/>
                          <a:ea typeface="+mn-ea"/>
                          <a:cs typeface="Times New Roman" panose="02020603050405020304" pitchFamily="18" charset="0"/>
                        </a:rPr>
                        <a:t>□　会場　　・　　□　</a:t>
                      </a:r>
                      <a:r>
                        <a:rPr lang="en-US" altLang="ja-JP" sz="1600" kern="100" dirty="0">
                          <a:effectLst/>
                          <a:latin typeface="+mn-ea"/>
                          <a:ea typeface="+mn-ea"/>
                          <a:cs typeface="Times New Roman" panose="02020603050405020304" pitchFamily="18" charset="0"/>
                        </a:rPr>
                        <a:t>ZOOM</a:t>
                      </a:r>
                      <a:endParaRPr lang="ja-JP" sz="1600" kern="100" dirty="0">
                        <a:effectLst/>
                        <a:latin typeface="+mn-ea"/>
                        <a:ea typeface="+mn-ea"/>
                        <a:cs typeface="Times New Roman" panose="02020603050405020304" pitchFamily="18" charset="0"/>
                      </a:endParaRPr>
                    </a:p>
                  </a:txBody>
                  <a:tcPr marL="63063" marR="63063" marT="0" marB="0" anchor="ctr">
                    <a:lnT w="12700" cap="flat" cmpd="sng" algn="ctr">
                      <a:solidFill>
                        <a:schemeClr val="tx1"/>
                      </a:solidFill>
                      <a:prstDash val="solid"/>
                      <a:round/>
                      <a:headEnd type="none" w="med" len="med"/>
                      <a:tailEnd type="none" w="med" len="med"/>
                    </a:lnT>
                  </a:tcPr>
                </a:tc>
                <a:extLst>
                  <a:ext uri="{0D108BD9-81ED-4DB2-BD59-A6C34878D82A}">
                    <a16:rowId xmlns="" xmlns:a16="http://schemas.microsoft.com/office/drawing/2014/main" val="2742667045"/>
                  </a:ext>
                </a:extLst>
              </a:tr>
              <a:tr h="556089">
                <a:tc>
                  <a:txBody>
                    <a:bodyPr/>
                    <a:lstStyle/>
                    <a:p>
                      <a:pPr algn="ctr"/>
                      <a:r>
                        <a:rPr lang="ja-JP" sz="1200" b="1" kern="100" dirty="0">
                          <a:effectLst/>
                          <a:latin typeface="+mn-ea"/>
                          <a:ea typeface="+mn-ea"/>
                        </a:rPr>
                        <a:t>会員</a:t>
                      </a:r>
                      <a:r>
                        <a:rPr lang="ja-JP" altLang="en-US" sz="1200" b="1" kern="100" dirty="0">
                          <a:effectLst/>
                          <a:latin typeface="+mn-ea"/>
                          <a:ea typeface="+mn-ea"/>
                        </a:rPr>
                        <a:t>・非会員</a:t>
                      </a:r>
                      <a:endParaRPr lang="en-US" altLang="ja-JP" sz="1200" b="1" kern="100" dirty="0">
                        <a:effectLst/>
                        <a:latin typeface="+mn-ea"/>
                        <a:ea typeface="+mn-ea"/>
                      </a:endParaRPr>
                    </a:p>
                    <a:p>
                      <a:pPr algn="ctr"/>
                      <a:r>
                        <a:rPr lang="ja-JP" altLang="en-US" sz="1200" b="1" kern="100" dirty="0">
                          <a:effectLst/>
                          <a:latin typeface="+mn-ea"/>
                          <a:ea typeface="+mn-ea"/>
                          <a:cs typeface="Times New Roman" panose="02020603050405020304" pitchFamily="18" charset="0"/>
                        </a:rPr>
                        <a:t>どちらかに✓</a:t>
                      </a:r>
                      <a:endParaRPr lang="ja-JP" sz="1200" b="1" kern="100" dirty="0">
                        <a:effectLst/>
                        <a:latin typeface="+mn-ea"/>
                        <a:ea typeface="+mn-ea"/>
                        <a:cs typeface="Times New Roman" panose="02020603050405020304" pitchFamily="18" charset="0"/>
                      </a:endParaRPr>
                    </a:p>
                  </a:txBody>
                  <a:tcPr marL="63063" marR="63063" marT="0" marB="0" anchor="ctr"/>
                </a:tc>
                <a:tc>
                  <a:txBody>
                    <a:bodyPr/>
                    <a:lstStyle/>
                    <a:p>
                      <a:pPr algn="ctr"/>
                      <a:r>
                        <a:rPr lang="ja-JP" sz="1700" kern="100" dirty="0">
                          <a:effectLst/>
                        </a:rPr>
                        <a:t>□会員：</a:t>
                      </a:r>
                      <a:r>
                        <a:rPr lang="en-US" altLang="ja-JP" sz="1700" kern="100" dirty="0">
                          <a:effectLst/>
                        </a:rPr>
                        <a:t>3,000</a:t>
                      </a:r>
                      <a:r>
                        <a:rPr lang="ja-JP" sz="1700" kern="100" dirty="0">
                          <a:effectLst/>
                        </a:rPr>
                        <a:t>円　　□非会員：</a:t>
                      </a:r>
                      <a:r>
                        <a:rPr lang="en-US" altLang="ja-JP" sz="1700" kern="100" dirty="0">
                          <a:effectLst/>
                        </a:rPr>
                        <a:t>5,000</a:t>
                      </a:r>
                      <a:r>
                        <a:rPr lang="ja-JP" sz="1700" kern="100" dirty="0">
                          <a:effectLst/>
                        </a:rPr>
                        <a:t>円</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3063" marR="63063" marT="0" marB="0" anchor="ctr"/>
                </a:tc>
                <a:extLst>
                  <a:ext uri="{0D108BD9-81ED-4DB2-BD59-A6C34878D82A}">
                    <a16:rowId xmlns="" xmlns:a16="http://schemas.microsoft.com/office/drawing/2014/main" val="2593697624"/>
                  </a:ext>
                </a:extLst>
              </a:tr>
            </a:tbl>
          </a:graphicData>
        </a:graphic>
      </p:graphicFrame>
      <p:sp>
        <p:nvSpPr>
          <p:cNvPr id="25" name="正方形/長方形 7">
            <a:extLst>
              <a:ext uri="{FF2B5EF4-FFF2-40B4-BE49-F238E27FC236}">
                <a16:creationId xmlns="" xmlns:a16="http://schemas.microsoft.com/office/drawing/2014/main" id="{E943A95A-77A0-E833-1A5F-6A1E1CDEA8E3}"/>
              </a:ext>
            </a:extLst>
          </p:cNvPr>
          <p:cNvSpPr>
            <a:spLocks noChangeArrowheads="1"/>
          </p:cNvSpPr>
          <p:nvPr/>
        </p:nvSpPr>
        <p:spPr bwMode="auto">
          <a:xfrm>
            <a:off x="894390" y="326334"/>
            <a:ext cx="8080798" cy="264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400" b="1" i="0" u="none" strike="noStrike" cap="none" normalizeH="0" baseline="0" dirty="0">
                <a:ln>
                  <a:noFill/>
                </a:ln>
                <a:solidFill>
                  <a:srgbClr val="000000"/>
                </a:solidFill>
                <a:effectLst/>
                <a:latin typeface="+mn-ea"/>
                <a:cs typeface="Times New Roman" panose="02020603050405020304" pitchFamily="18" charset="0"/>
              </a:rPr>
              <a:t>本用紙を</a:t>
            </a:r>
            <a:r>
              <a:rPr lang="ja-JP" altLang="en-US" sz="1400" b="1" dirty="0">
                <a:solidFill>
                  <a:srgbClr val="000000"/>
                </a:solidFill>
                <a:latin typeface="+mn-ea"/>
                <a:cs typeface="Times New Roman" panose="02020603050405020304" pitchFamily="18" charset="0"/>
              </a:rPr>
              <a:t>事務局へ</a:t>
            </a:r>
            <a:r>
              <a:rPr kumimoji="0" lang="ja-JP" altLang="ja-JP" sz="1400" b="1" i="0" u="none" strike="noStrike" cap="none" normalizeH="0" baseline="0" dirty="0">
                <a:ln>
                  <a:noFill/>
                </a:ln>
                <a:solidFill>
                  <a:srgbClr val="000000"/>
                </a:solidFill>
                <a:effectLst/>
                <a:latin typeface="+mn-ea"/>
                <a:cs typeface="Times New Roman" panose="02020603050405020304" pitchFamily="18" charset="0"/>
              </a:rPr>
              <a:t>メールにて</a:t>
            </a:r>
            <a:r>
              <a:rPr kumimoji="0" lang="ja-JP" altLang="en-US" sz="1400" b="1" i="0" u="none" strike="noStrike" cap="none" normalizeH="0" baseline="0" dirty="0">
                <a:ln>
                  <a:noFill/>
                </a:ln>
                <a:solidFill>
                  <a:srgbClr val="000000"/>
                </a:solidFill>
                <a:effectLst/>
                <a:latin typeface="+mn-ea"/>
                <a:cs typeface="Times New Roman" panose="02020603050405020304" pitchFamily="18" charset="0"/>
              </a:rPr>
              <a:t>申し込み</a:t>
            </a:r>
            <a:r>
              <a:rPr kumimoji="0" lang="ja-JP" altLang="ja-JP" sz="1400" b="1" i="0" u="none" strike="noStrike" cap="none" normalizeH="0" baseline="0" dirty="0">
                <a:ln>
                  <a:noFill/>
                </a:ln>
                <a:solidFill>
                  <a:srgbClr val="000000"/>
                </a:solidFill>
                <a:effectLst/>
                <a:latin typeface="+mn-ea"/>
                <a:cs typeface="Times New Roman" panose="02020603050405020304" pitchFamily="18" charset="0"/>
              </a:rPr>
              <a:t>してください。</a:t>
            </a:r>
            <a:r>
              <a:rPr kumimoji="0" lang="ja-JP" altLang="en-US" sz="1400" b="1" i="0" u="none" strike="noStrike" cap="none" normalizeH="0" baseline="0" dirty="0">
                <a:ln>
                  <a:noFill/>
                </a:ln>
                <a:solidFill>
                  <a:srgbClr val="000000"/>
                </a:solidFill>
                <a:effectLst/>
                <a:latin typeface="+mn-ea"/>
                <a:cs typeface="Times New Roman" panose="02020603050405020304" pitchFamily="18" charset="0"/>
              </a:rPr>
              <a:t>＜</a:t>
            </a:r>
            <a:r>
              <a:rPr kumimoji="0" lang="en-US" altLang="ja-JP" sz="1400" b="1" i="0" u="none" strike="noStrike" cap="none" normalizeH="0" baseline="0" dirty="0">
                <a:ln>
                  <a:noFill/>
                </a:ln>
                <a:solidFill>
                  <a:srgbClr val="000000"/>
                </a:solidFill>
                <a:effectLst/>
                <a:latin typeface="+mn-ea"/>
                <a:cs typeface="Times New Roman" panose="02020603050405020304" pitchFamily="18" charset="0"/>
              </a:rPr>
              <a:t>soushikyou.shimane@gmail.com</a:t>
            </a:r>
            <a:r>
              <a:rPr kumimoji="0" lang="ja-JP" altLang="en-US" sz="1400" b="1" i="0" u="none" strike="noStrike" cap="none" normalizeH="0" baseline="0" dirty="0">
                <a:ln>
                  <a:noFill/>
                </a:ln>
                <a:solidFill>
                  <a:srgbClr val="000000"/>
                </a:solidFill>
                <a:effectLst/>
                <a:latin typeface="+mn-ea"/>
                <a:cs typeface="Times New Roman" panose="02020603050405020304" pitchFamily="18" charset="0"/>
              </a:rPr>
              <a:t>＞</a:t>
            </a:r>
            <a:endParaRPr kumimoji="0" lang="ja-JP" altLang="ja-JP" sz="1400" b="1" i="0" u="none" strike="noStrike" cap="none" normalizeH="0" baseline="0" dirty="0">
              <a:ln>
                <a:noFill/>
              </a:ln>
              <a:solidFill>
                <a:schemeClr val="tx1"/>
              </a:solidFill>
              <a:effectLst/>
              <a:latin typeface="+mn-ea"/>
            </a:endParaRPr>
          </a:p>
        </p:txBody>
      </p:sp>
      <p:sp>
        <p:nvSpPr>
          <p:cNvPr id="26" name="Rectangle 19">
            <a:extLst>
              <a:ext uri="{FF2B5EF4-FFF2-40B4-BE49-F238E27FC236}">
                <a16:creationId xmlns="" xmlns:a16="http://schemas.microsoft.com/office/drawing/2014/main" id="{182AF9C4-39A1-50D2-AEB9-1A20592EAB20}"/>
              </a:ext>
            </a:extLst>
          </p:cNvPr>
          <p:cNvSpPr>
            <a:spLocks noChangeArrowheads="1"/>
          </p:cNvSpPr>
          <p:nvPr/>
        </p:nvSpPr>
        <p:spPr bwMode="auto">
          <a:xfrm>
            <a:off x="1040155" y="109410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7" name="Rectangle 20">
            <a:extLst>
              <a:ext uri="{FF2B5EF4-FFF2-40B4-BE49-F238E27FC236}">
                <a16:creationId xmlns="" xmlns:a16="http://schemas.microsoft.com/office/drawing/2014/main" id="{73C2CD08-6978-D7D1-4792-6FB98775264E}"/>
              </a:ext>
            </a:extLst>
          </p:cNvPr>
          <p:cNvSpPr>
            <a:spLocks noChangeArrowheads="1"/>
          </p:cNvSpPr>
          <p:nvPr/>
        </p:nvSpPr>
        <p:spPr bwMode="auto">
          <a:xfrm>
            <a:off x="894390" y="735441"/>
            <a:ext cx="7602496"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400" b="1" i="0" u="none" strike="noStrike" cap="none" normalizeH="0" baseline="0" dirty="0">
                <a:ln>
                  <a:noFill/>
                </a:ln>
                <a:solidFill>
                  <a:srgbClr val="000000"/>
                </a:solidFill>
                <a:effectLst/>
                <a:latin typeface="+mn-ea"/>
                <a:cs typeface="Times New Roman" panose="02020603050405020304" pitchFamily="18" charset="0"/>
              </a:rPr>
              <a:t>令和</a:t>
            </a:r>
            <a:r>
              <a:rPr kumimoji="0" lang="en-US" altLang="ja-JP" sz="1400" b="1" i="0" u="none" strike="noStrike" cap="none" normalizeH="0" baseline="0" dirty="0">
                <a:ln>
                  <a:noFill/>
                </a:ln>
                <a:solidFill>
                  <a:srgbClr val="000000"/>
                </a:solidFill>
                <a:effectLst/>
                <a:latin typeface="+mn-ea"/>
                <a:cs typeface="Times New Roman" panose="02020603050405020304" pitchFamily="18" charset="0"/>
              </a:rPr>
              <a:t>5</a:t>
            </a:r>
            <a:r>
              <a:rPr kumimoji="0" lang="ja-JP" altLang="en-US" sz="1400" b="1" i="0" u="none" strike="noStrike" cap="none" normalizeH="0" baseline="0" dirty="0">
                <a:ln>
                  <a:noFill/>
                </a:ln>
                <a:solidFill>
                  <a:srgbClr val="000000"/>
                </a:solidFill>
                <a:effectLst/>
                <a:latin typeface="+mn-ea"/>
                <a:cs typeface="Times New Roman" panose="02020603050405020304" pitchFamily="18" charset="0"/>
              </a:rPr>
              <a:t>年度　中国ブロック研修会</a:t>
            </a:r>
            <a:r>
              <a:rPr kumimoji="0" lang="en-US" altLang="ja-JP" sz="1400" b="1" i="0" u="none" strike="noStrike" cap="none" normalizeH="0" baseline="0" dirty="0">
                <a:ln>
                  <a:noFill/>
                </a:ln>
                <a:solidFill>
                  <a:srgbClr val="000000"/>
                </a:solidFill>
                <a:effectLst/>
                <a:latin typeface="+mn-ea"/>
                <a:cs typeface="Times New Roman" panose="02020603050405020304" pitchFamily="18" charset="0"/>
              </a:rPr>
              <a:t>(11</a:t>
            </a:r>
            <a:r>
              <a:rPr kumimoji="0" lang="ja-JP" altLang="en-US" sz="1400" b="1" i="0" u="none" strike="noStrike" cap="none" normalizeH="0" baseline="0" dirty="0">
                <a:ln>
                  <a:noFill/>
                </a:ln>
                <a:solidFill>
                  <a:srgbClr val="000000"/>
                </a:solidFill>
                <a:effectLst/>
                <a:latin typeface="+mn-ea"/>
                <a:cs typeface="Times New Roman" panose="02020603050405020304" pitchFamily="18" charset="0"/>
              </a:rPr>
              <a:t>╱</a:t>
            </a:r>
            <a:r>
              <a:rPr kumimoji="0" lang="en-US" altLang="ja-JP" sz="1400" b="1" i="0" u="none" strike="noStrike" cap="none" normalizeH="0" baseline="0" dirty="0">
                <a:ln>
                  <a:noFill/>
                </a:ln>
                <a:solidFill>
                  <a:srgbClr val="000000"/>
                </a:solidFill>
                <a:effectLst/>
                <a:latin typeface="+mn-ea"/>
                <a:cs typeface="Times New Roman" panose="02020603050405020304" pitchFamily="18" charset="0"/>
              </a:rPr>
              <a:t>18)</a:t>
            </a:r>
            <a:r>
              <a:rPr lang="ja-JP" altLang="en-US" sz="1400" b="1" dirty="0">
                <a:latin typeface="+mn-ea"/>
                <a:cs typeface="Times New Roman" panose="02020603050405020304" pitchFamily="18" charset="0"/>
              </a:rPr>
              <a:t>　申込書</a:t>
            </a:r>
            <a:endParaRPr lang="en-US" altLang="ja-JP" sz="1400" b="1" dirty="0">
              <a:latin typeface="+mn-ea"/>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ja-JP" altLang="ja-JP" sz="1400" b="1" i="0" u="sng" strike="noStrike" kern="1200" cap="none" spc="0" normalizeH="0" baseline="0" noProof="0" dirty="0">
                <a:ln>
                  <a:noFill/>
                </a:ln>
                <a:solidFill>
                  <a:prstClr val="black"/>
                </a:solidFill>
                <a:effectLst/>
                <a:uLnTx/>
                <a:uFillTx/>
                <a:latin typeface="+mn-ea"/>
                <a:cs typeface="Times New Roman" panose="02020603050405020304" pitchFamily="18" charset="0"/>
              </a:rPr>
              <a:t>※申し込み・会費</a:t>
            </a:r>
            <a:r>
              <a:rPr kumimoji="0" lang="ja-JP" altLang="en-US" sz="1400" b="1" i="0" u="sng" strike="noStrike" kern="1200" cap="none" spc="0" normalizeH="0" baseline="0" noProof="0" dirty="0">
                <a:ln>
                  <a:noFill/>
                </a:ln>
                <a:solidFill>
                  <a:prstClr val="black"/>
                </a:solidFill>
                <a:effectLst/>
                <a:uLnTx/>
                <a:uFillTx/>
                <a:latin typeface="+mn-ea"/>
                <a:cs typeface="Times New Roman" panose="02020603050405020304" pitchFamily="18" charset="0"/>
              </a:rPr>
              <a:t>振込</a:t>
            </a:r>
            <a:r>
              <a:rPr kumimoji="0" lang="ja-JP" altLang="ja-JP" sz="1400" b="1" i="0" u="sng" strike="noStrike" kern="1200" cap="none" spc="0" normalizeH="0" baseline="0" noProof="0" dirty="0">
                <a:ln>
                  <a:noFill/>
                </a:ln>
                <a:solidFill>
                  <a:prstClr val="black"/>
                </a:solidFill>
                <a:effectLst/>
                <a:uLnTx/>
                <a:uFillTx/>
                <a:latin typeface="+mn-ea"/>
                <a:cs typeface="Times New Roman" panose="02020603050405020304" pitchFamily="18" charset="0"/>
              </a:rPr>
              <a:t>締め切り</a:t>
            </a:r>
            <a:r>
              <a:rPr lang="ja-JP" altLang="en-US" sz="1400" b="1" u="sng" dirty="0">
                <a:solidFill>
                  <a:prstClr val="black"/>
                </a:solidFill>
                <a:latin typeface="+mn-ea"/>
                <a:cs typeface="Times New Roman" panose="02020603050405020304" pitchFamily="18" charset="0"/>
              </a:rPr>
              <a:t>　　</a:t>
            </a:r>
            <a:r>
              <a:rPr kumimoji="0" lang="en-US" altLang="ja-JP" sz="1400" b="1" i="0" u="sng" strike="noStrike" kern="1200" cap="none" spc="0" normalizeH="0" baseline="0" noProof="0" dirty="0">
                <a:ln>
                  <a:noFill/>
                </a:ln>
                <a:solidFill>
                  <a:prstClr val="black"/>
                </a:solidFill>
                <a:effectLst/>
                <a:uLnTx/>
                <a:uFillTx/>
                <a:latin typeface="+mn-ea"/>
                <a:cs typeface="Times New Roman" panose="02020603050405020304" pitchFamily="18" charset="0"/>
              </a:rPr>
              <a:t>2023</a:t>
            </a:r>
            <a:r>
              <a:rPr kumimoji="0" lang="ja-JP" altLang="en-US" sz="1400" b="1" i="0" u="sng" strike="noStrike" kern="1200" cap="none" spc="0" normalizeH="0" baseline="0" noProof="0" dirty="0">
                <a:ln>
                  <a:noFill/>
                </a:ln>
                <a:solidFill>
                  <a:prstClr val="black"/>
                </a:solidFill>
                <a:effectLst/>
                <a:uLnTx/>
                <a:uFillTx/>
                <a:latin typeface="+mn-ea"/>
                <a:cs typeface="Times New Roman" panose="02020603050405020304" pitchFamily="18" charset="0"/>
              </a:rPr>
              <a:t>年</a:t>
            </a:r>
            <a:r>
              <a:rPr kumimoji="0" lang="en-US" altLang="ja-JP" sz="1400" b="1" i="0" u="sng" strike="noStrike" kern="1200" cap="none" spc="0" normalizeH="0" baseline="0" noProof="0" dirty="0">
                <a:ln>
                  <a:noFill/>
                </a:ln>
                <a:solidFill>
                  <a:srgbClr val="FF0000"/>
                </a:solidFill>
                <a:effectLst/>
                <a:uLnTx/>
                <a:uFillTx/>
                <a:latin typeface="+mn-ea"/>
                <a:cs typeface="Times New Roman" panose="02020603050405020304" pitchFamily="18" charset="0"/>
              </a:rPr>
              <a:t>10</a:t>
            </a:r>
            <a:r>
              <a:rPr kumimoji="0" lang="ja-JP" altLang="en-US" sz="1400" b="1" i="0" u="sng" strike="noStrike" kern="1200" cap="none" spc="0" normalizeH="0" baseline="0" noProof="0" dirty="0">
                <a:ln>
                  <a:noFill/>
                </a:ln>
                <a:solidFill>
                  <a:srgbClr val="FF0000"/>
                </a:solidFill>
                <a:effectLst/>
                <a:uLnTx/>
                <a:uFillTx/>
                <a:latin typeface="+mn-ea"/>
                <a:cs typeface="Times New Roman" panose="02020603050405020304" pitchFamily="18" charset="0"/>
              </a:rPr>
              <a:t>月</a:t>
            </a:r>
            <a:r>
              <a:rPr kumimoji="0" lang="en-US" altLang="ja-JP" sz="1400" b="1" i="0" u="sng" strike="noStrike" kern="1200" cap="none" spc="0" normalizeH="0" baseline="0" noProof="0" dirty="0">
                <a:ln>
                  <a:noFill/>
                </a:ln>
                <a:solidFill>
                  <a:srgbClr val="FF0000"/>
                </a:solidFill>
                <a:effectLst/>
                <a:uLnTx/>
                <a:uFillTx/>
                <a:latin typeface="+mn-ea"/>
                <a:cs typeface="Times New Roman" panose="02020603050405020304" pitchFamily="18" charset="0"/>
              </a:rPr>
              <a:t>4</a:t>
            </a:r>
            <a:r>
              <a:rPr kumimoji="0" lang="ja-JP" altLang="en-US" sz="1400" b="1" i="0" u="sng" strike="noStrike" kern="1200" cap="none" spc="0" normalizeH="0" baseline="0" noProof="0" dirty="0">
                <a:ln>
                  <a:noFill/>
                </a:ln>
                <a:solidFill>
                  <a:srgbClr val="FF0000"/>
                </a:solidFill>
                <a:effectLst/>
                <a:uLnTx/>
                <a:uFillTx/>
                <a:latin typeface="+mn-ea"/>
                <a:cs typeface="Times New Roman" panose="02020603050405020304" pitchFamily="18" charset="0"/>
              </a:rPr>
              <a:t>日</a:t>
            </a:r>
            <a:r>
              <a:rPr kumimoji="0" lang="en-US" altLang="ja-JP" sz="1400" b="1" i="0" u="sng" strike="noStrike" kern="1200" cap="none" spc="0" normalizeH="0" baseline="0" noProof="0" dirty="0">
                <a:ln>
                  <a:noFill/>
                </a:ln>
                <a:solidFill>
                  <a:srgbClr val="FF0000"/>
                </a:solidFill>
                <a:effectLst/>
                <a:uLnTx/>
                <a:uFillTx/>
                <a:latin typeface="+mn-ea"/>
                <a:cs typeface="Times New Roman" panose="02020603050405020304" pitchFamily="18" charset="0"/>
              </a:rPr>
              <a:t>(</a:t>
            </a:r>
            <a:r>
              <a:rPr kumimoji="0" lang="ja-JP" altLang="en-US" sz="1400" b="1" i="0" u="sng" strike="noStrike" kern="1200" cap="none" spc="0" normalizeH="0" baseline="0" noProof="0" dirty="0">
                <a:ln>
                  <a:noFill/>
                </a:ln>
                <a:solidFill>
                  <a:srgbClr val="FF0000"/>
                </a:solidFill>
                <a:effectLst/>
                <a:uLnTx/>
                <a:uFillTx/>
                <a:latin typeface="+mn-ea"/>
                <a:cs typeface="Times New Roman" panose="02020603050405020304" pitchFamily="18" charset="0"/>
              </a:rPr>
              <a:t>水</a:t>
            </a:r>
            <a:r>
              <a:rPr kumimoji="0" lang="en-US" altLang="ja-JP" sz="1400" b="1" i="0" u="sng" strike="noStrike" kern="1200" cap="none" spc="0" normalizeH="0" baseline="0" noProof="0" dirty="0">
                <a:ln>
                  <a:noFill/>
                </a:ln>
                <a:solidFill>
                  <a:srgbClr val="FF0000"/>
                </a:solidFill>
                <a:effectLst/>
                <a:uLnTx/>
                <a:uFillTx/>
                <a:latin typeface="+mn-ea"/>
                <a:cs typeface="Times New Roman" panose="02020603050405020304" pitchFamily="18" charset="0"/>
              </a:rPr>
              <a:t>)</a:t>
            </a:r>
            <a:r>
              <a:rPr kumimoji="0" lang="ja-JP" altLang="en-US" sz="1400" b="1" i="0" u="sng" strike="noStrike" kern="1200" cap="none" spc="0" normalizeH="0" baseline="0" noProof="0" dirty="0">
                <a:ln>
                  <a:noFill/>
                </a:ln>
                <a:solidFill>
                  <a:srgbClr val="FF0000"/>
                </a:solidFill>
                <a:effectLst/>
                <a:uLnTx/>
                <a:uFillTx/>
                <a:latin typeface="+mn-ea"/>
                <a:cs typeface="Times New Roman" panose="02020603050405020304" pitchFamily="18" charset="0"/>
              </a:rPr>
              <a:t>　必着</a:t>
            </a:r>
            <a:endParaRPr kumimoji="0" lang="en-US" altLang="ja-JP" sz="1400" b="1" i="0" u="sng" strike="noStrike" kern="1200" cap="none" spc="0" normalizeH="0" baseline="0" noProof="0" dirty="0">
              <a:ln>
                <a:noFill/>
              </a:ln>
              <a:solidFill>
                <a:srgbClr val="FF0000"/>
              </a:solidFill>
              <a:effectLst/>
              <a:uLnTx/>
              <a:uFillTx/>
              <a:latin typeface="+mn-ea"/>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lang="en-US" altLang="ja-JP" sz="1400" b="1" u="sng" dirty="0">
                <a:solidFill>
                  <a:prstClr val="black"/>
                </a:solidFill>
                <a:latin typeface="+mn-ea"/>
                <a:cs typeface="Times New Roman" panose="02020603050405020304" pitchFamily="18" charset="0"/>
              </a:rPr>
              <a:t>※</a:t>
            </a:r>
            <a:r>
              <a:rPr lang="ja-JP" altLang="en-US" sz="1400" b="1" u="sng" dirty="0">
                <a:solidFill>
                  <a:prstClr val="black"/>
                </a:solidFill>
                <a:latin typeface="+mn-ea"/>
                <a:cs typeface="Times New Roman" panose="02020603050405020304" pitchFamily="18" charset="0"/>
              </a:rPr>
              <a:t>領収書の発行はありません。振込時の振込書をもって領収書に代えさせていただきます。</a:t>
            </a:r>
            <a:endParaRPr kumimoji="0" lang="ja-JP" altLang="en-US" sz="1400" b="1"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en-US" sz="800" b="0" i="0" u="none" strike="noStrike" cap="none" normalizeH="0" baseline="0" dirty="0">
              <a:ln>
                <a:noFill/>
              </a:ln>
              <a:solidFill>
                <a:schemeClr val="tx1"/>
              </a:solidFill>
              <a:effectLst/>
            </a:endParaRPr>
          </a:p>
        </p:txBody>
      </p:sp>
      <p:sp>
        <p:nvSpPr>
          <p:cNvPr id="2" name="テキスト ボックス 1">
            <a:extLst>
              <a:ext uri="{FF2B5EF4-FFF2-40B4-BE49-F238E27FC236}">
                <a16:creationId xmlns="" xmlns:a16="http://schemas.microsoft.com/office/drawing/2014/main" id="{115D8832-8A52-1A1C-18B0-A45BC4D0F886}"/>
              </a:ext>
            </a:extLst>
          </p:cNvPr>
          <p:cNvSpPr txBox="1"/>
          <p:nvPr/>
        </p:nvSpPr>
        <p:spPr>
          <a:xfrm>
            <a:off x="850241" y="5763895"/>
            <a:ext cx="7646645" cy="923330"/>
          </a:xfrm>
          <a:prstGeom prst="rect">
            <a:avLst/>
          </a:prstGeom>
          <a:noFill/>
        </p:spPr>
        <p:txBody>
          <a:bodyPr wrap="none" rtlCol="0">
            <a:spAutoFit/>
          </a:bodyPr>
          <a:lstStyle/>
          <a:p>
            <a:r>
              <a:rPr kumimoji="1" lang="ja-JP" altLang="en-US" dirty="0">
                <a:latin typeface="HGP創英角ﾎﾟｯﾌﾟ体" panose="040B0A00000000000000" pitchFamily="50" charset="-128"/>
                <a:ea typeface="HGP創英角ﾎﾟｯﾌﾟ体" panose="040B0A00000000000000" pitchFamily="50" charset="-128"/>
              </a:rPr>
              <a:t>＊島根県での開催にあたり、県内の方のみ対面で研修受講ができます。</a:t>
            </a:r>
            <a:endParaRPr kumimoji="1" lang="en-US" altLang="ja-JP" dirty="0">
              <a:latin typeface="HGP創英角ﾎﾟｯﾌﾟ体" panose="040B0A00000000000000" pitchFamily="50" charset="-128"/>
              <a:ea typeface="HGP創英角ﾎﾟｯﾌﾟ体" panose="040B0A00000000000000" pitchFamily="50" charset="-128"/>
            </a:endParaRPr>
          </a:p>
          <a:p>
            <a:r>
              <a:rPr kumimoji="1" lang="ja-JP" altLang="en-US" dirty="0">
                <a:latin typeface="HGP創英角ﾎﾟｯﾌﾟ体" panose="040B0A00000000000000" pitchFamily="50" charset="-128"/>
                <a:ea typeface="HGP創英角ﾎﾟｯﾌﾟ体" panose="040B0A00000000000000" pitchFamily="50" charset="-128"/>
              </a:rPr>
              <a:t>　  ぜひ会場で講師の大久保さんの熱意にあふれたお話を聴きましょう。</a:t>
            </a:r>
            <a:endParaRPr kumimoji="1" lang="en-US" altLang="ja-JP" dirty="0">
              <a:latin typeface="HGP創英角ﾎﾟｯﾌﾟ体" panose="040B0A00000000000000" pitchFamily="50" charset="-128"/>
              <a:ea typeface="HGP創英角ﾎﾟｯﾌﾟ体" panose="040B0A00000000000000" pitchFamily="50" charset="-128"/>
            </a:endParaRPr>
          </a:p>
          <a:p>
            <a:r>
              <a:rPr kumimoji="1" lang="ja-JP" altLang="en-US" dirty="0">
                <a:latin typeface="HGP創英角ﾎﾟｯﾌﾟ体" panose="040B0A00000000000000" pitchFamily="50" charset="-128"/>
                <a:ea typeface="HGP創英角ﾎﾟｯﾌﾟ体" panose="040B0A00000000000000" pitchFamily="50" charset="-128"/>
              </a:rPr>
              <a:t>　　　　希望者には著書にサインもしてもらえます。会場でお待ちしています！</a:t>
            </a:r>
          </a:p>
        </p:txBody>
      </p:sp>
    </p:spTree>
    <p:extLst>
      <p:ext uri="{BB962C8B-B14F-4D97-AF65-F5344CB8AC3E}">
        <p14:creationId xmlns:p14="http://schemas.microsoft.com/office/powerpoint/2010/main" val="147384577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3326</TotalTime>
  <Words>298</Words>
  <Application>Microsoft Office PowerPoint</Application>
  <PresentationFormat>画面に合わせる (4:3)</PresentationFormat>
  <Paragraphs>84</Paragraphs>
  <Slides>3</Slides>
  <Notes>0</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3</vt:i4>
      </vt:variant>
    </vt:vector>
  </HeadingPairs>
  <TitlesOfParts>
    <vt:vector size="16" baseType="lpstr">
      <vt:lpstr>BIZ UDPゴシック</vt:lpstr>
      <vt:lpstr>HGP創英角ﾎﾟｯﾌﾟ体</vt:lpstr>
      <vt:lpstr>HG創英角ﾎﾟｯﾌﾟ体</vt:lpstr>
      <vt:lpstr>ＭＳ Ｐゴシック</vt:lpstr>
      <vt:lpstr>ＭＳ 明朝</vt:lpstr>
      <vt:lpstr>游ゴシック</vt:lpstr>
      <vt:lpstr>游ゴシック Light</vt:lpstr>
      <vt:lpstr>Arial</vt:lpstr>
      <vt:lpstr>Calibri</vt:lpstr>
      <vt:lpstr>Calibri Light</vt:lpstr>
      <vt:lpstr>Century</vt:lpstr>
      <vt:lpstr>Times New Roman</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東 美奈子</dc:creator>
  <cp:lastModifiedBy>Hewlett-Packard Company</cp:lastModifiedBy>
  <cp:revision>9</cp:revision>
  <cp:lastPrinted>2023-08-21T23:20:00Z</cp:lastPrinted>
  <dcterms:created xsi:type="dcterms:W3CDTF">2023-08-10T05:39:54Z</dcterms:created>
  <dcterms:modified xsi:type="dcterms:W3CDTF">2023-08-21T23:20:03Z</dcterms:modified>
</cp:coreProperties>
</file>