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86AFA-DFDB-8A79-0185-C3AA5F709A9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34DCED0-EF1A-B062-81E4-32B9E0BA55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F0792BF-1265-4465-B61D-99EC065F9E83}"/>
              </a:ext>
            </a:extLst>
          </p:cNvPr>
          <p:cNvSpPr>
            <a:spLocks noGrp="1"/>
          </p:cNvSpPr>
          <p:nvPr>
            <p:ph type="dt" sz="half" idx="10"/>
          </p:nvPr>
        </p:nvSpPr>
        <p:spPr/>
        <p:txBody>
          <a:bodyPr/>
          <a:lstStyle/>
          <a:p>
            <a:fld id="{EA445FA8-172F-47D5-A33F-390929490FBE}" type="datetimeFigureOut">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B4C6CBB1-A1F7-5AC1-2104-0AA6D7D292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64F475-F850-665B-3E7F-823BAAAE9147}"/>
              </a:ext>
            </a:extLst>
          </p:cNvPr>
          <p:cNvSpPr>
            <a:spLocks noGrp="1"/>
          </p:cNvSpPr>
          <p:nvPr>
            <p:ph type="sldNum" sz="quarter" idx="12"/>
          </p:nvPr>
        </p:nvSpPr>
        <p:spPr/>
        <p:txBody>
          <a:bodyPr/>
          <a:lstStyle/>
          <a:p>
            <a:fld id="{F8B9E3C2-06CD-4FDA-B7B3-9EF7C03233EC}" type="slidenum">
              <a:rPr kumimoji="1" lang="ja-JP" altLang="en-US" smtClean="0"/>
              <a:t>‹#›</a:t>
            </a:fld>
            <a:endParaRPr kumimoji="1" lang="ja-JP" altLang="en-US"/>
          </a:p>
        </p:txBody>
      </p:sp>
    </p:spTree>
    <p:extLst>
      <p:ext uri="{BB962C8B-B14F-4D97-AF65-F5344CB8AC3E}">
        <p14:creationId xmlns:p14="http://schemas.microsoft.com/office/powerpoint/2010/main" val="2910469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1001F9-4A1A-15E5-34B8-18E02678EBA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AC122D9-0A2A-872E-F579-991E1B333A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515F89-8103-1E6C-87C4-4BF9AEEB148B}"/>
              </a:ext>
            </a:extLst>
          </p:cNvPr>
          <p:cNvSpPr>
            <a:spLocks noGrp="1"/>
          </p:cNvSpPr>
          <p:nvPr>
            <p:ph type="dt" sz="half" idx="10"/>
          </p:nvPr>
        </p:nvSpPr>
        <p:spPr/>
        <p:txBody>
          <a:bodyPr/>
          <a:lstStyle/>
          <a:p>
            <a:fld id="{EA445FA8-172F-47D5-A33F-390929490FBE}" type="datetimeFigureOut">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A270AFF6-787C-9DA8-9192-E3FB27D93C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D92358-86CF-8550-5D32-47FB15C5704A}"/>
              </a:ext>
            </a:extLst>
          </p:cNvPr>
          <p:cNvSpPr>
            <a:spLocks noGrp="1"/>
          </p:cNvSpPr>
          <p:nvPr>
            <p:ph type="sldNum" sz="quarter" idx="12"/>
          </p:nvPr>
        </p:nvSpPr>
        <p:spPr/>
        <p:txBody>
          <a:bodyPr/>
          <a:lstStyle/>
          <a:p>
            <a:fld id="{F8B9E3C2-06CD-4FDA-B7B3-9EF7C03233EC}" type="slidenum">
              <a:rPr kumimoji="1" lang="ja-JP" altLang="en-US" smtClean="0"/>
              <a:t>‹#›</a:t>
            </a:fld>
            <a:endParaRPr kumimoji="1" lang="ja-JP" altLang="en-US"/>
          </a:p>
        </p:txBody>
      </p:sp>
    </p:spTree>
    <p:extLst>
      <p:ext uri="{BB962C8B-B14F-4D97-AF65-F5344CB8AC3E}">
        <p14:creationId xmlns:p14="http://schemas.microsoft.com/office/powerpoint/2010/main" val="320885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0546AE5-D58C-6373-0E55-F4939B415CA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15437C0-4757-81DD-B3D2-DFEE81AFC0A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260FCB-4385-3433-0AB0-3E9DE3046C8C}"/>
              </a:ext>
            </a:extLst>
          </p:cNvPr>
          <p:cNvSpPr>
            <a:spLocks noGrp="1"/>
          </p:cNvSpPr>
          <p:nvPr>
            <p:ph type="dt" sz="half" idx="10"/>
          </p:nvPr>
        </p:nvSpPr>
        <p:spPr/>
        <p:txBody>
          <a:bodyPr/>
          <a:lstStyle/>
          <a:p>
            <a:fld id="{EA445FA8-172F-47D5-A33F-390929490FBE}" type="datetimeFigureOut">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88648D81-7E9E-D2A7-2DB3-FF7316BCE6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98CA6F-86D4-7F5F-3DF5-27F8FB83E3A5}"/>
              </a:ext>
            </a:extLst>
          </p:cNvPr>
          <p:cNvSpPr>
            <a:spLocks noGrp="1"/>
          </p:cNvSpPr>
          <p:nvPr>
            <p:ph type="sldNum" sz="quarter" idx="12"/>
          </p:nvPr>
        </p:nvSpPr>
        <p:spPr/>
        <p:txBody>
          <a:bodyPr/>
          <a:lstStyle/>
          <a:p>
            <a:fld id="{F8B9E3C2-06CD-4FDA-B7B3-9EF7C03233EC}" type="slidenum">
              <a:rPr kumimoji="1" lang="ja-JP" altLang="en-US" smtClean="0"/>
              <a:t>‹#›</a:t>
            </a:fld>
            <a:endParaRPr kumimoji="1" lang="ja-JP" altLang="en-US"/>
          </a:p>
        </p:txBody>
      </p:sp>
    </p:spTree>
    <p:extLst>
      <p:ext uri="{BB962C8B-B14F-4D97-AF65-F5344CB8AC3E}">
        <p14:creationId xmlns:p14="http://schemas.microsoft.com/office/powerpoint/2010/main" val="307559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17356A-DA11-86A4-25EC-36A37FA4ED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3C1EAEB-9B8A-AEC0-D5EF-AF78636F51D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DF67C7-BE90-6C43-435D-834F5DD353AF}"/>
              </a:ext>
            </a:extLst>
          </p:cNvPr>
          <p:cNvSpPr>
            <a:spLocks noGrp="1"/>
          </p:cNvSpPr>
          <p:nvPr>
            <p:ph type="dt" sz="half" idx="10"/>
          </p:nvPr>
        </p:nvSpPr>
        <p:spPr/>
        <p:txBody>
          <a:bodyPr/>
          <a:lstStyle/>
          <a:p>
            <a:fld id="{EA445FA8-172F-47D5-A33F-390929490FBE}" type="datetimeFigureOut">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A3CA000F-0E30-3B01-204E-282CD88DB3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C686F5-4B00-CF4B-645B-AB79CE90EE5B}"/>
              </a:ext>
            </a:extLst>
          </p:cNvPr>
          <p:cNvSpPr>
            <a:spLocks noGrp="1"/>
          </p:cNvSpPr>
          <p:nvPr>
            <p:ph type="sldNum" sz="quarter" idx="12"/>
          </p:nvPr>
        </p:nvSpPr>
        <p:spPr/>
        <p:txBody>
          <a:bodyPr/>
          <a:lstStyle/>
          <a:p>
            <a:fld id="{F8B9E3C2-06CD-4FDA-B7B3-9EF7C03233EC}" type="slidenum">
              <a:rPr kumimoji="1" lang="ja-JP" altLang="en-US" smtClean="0"/>
              <a:t>‹#›</a:t>
            </a:fld>
            <a:endParaRPr kumimoji="1" lang="ja-JP" altLang="en-US"/>
          </a:p>
        </p:txBody>
      </p:sp>
    </p:spTree>
    <p:extLst>
      <p:ext uri="{BB962C8B-B14F-4D97-AF65-F5344CB8AC3E}">
        <p14:creationId xmlns:p14="http://schemas.microsoft.com/office/powerpoint/2010/main" val="3271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CD670E-BCC2-1561-8656-9FDA712DC08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B16B9DA-50C2-2BF6-D445-9348B5571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D6E2A35-D6C7-D8F7-2A50-8CC37725AE03}"/>
              </a:ext>
            </a:extLst>
          </p:cNvPr>
          <p:cNvSpPr>
            <a:spLocks noGrp="1"/>
          </p:cNvSpPr>
          <p:nvPr>
            <p:ph type="dt" sz="half" idx="10"/>
          </p:nvPr>
        </p:nvSpPr>
        <p:spPr/>
        <p:txBody>
          <a:bodyPr/>
          <a:lstStyle/>
          <a:p>
            <a:fld id="{EA445FA8-172F-47D5-A33F-390929490FBE}" type="datetimeFigureOut">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5CDAF233-8868-1801-711F-3BBDA7F167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DBA4EF-23F6-8C61-73EC-46213F5C9195}"/>
              </a:ext>
            </a:extLst>
          </p:cNvPr>
          <p:cNvSpPr>
            <a:spLocks noGrp="1"/>
          </p:cNvSpPr>
          <p:nvPr>
            <p:ph type="sldNum" sz="quarter" idx="12"/>
          </p:nvPr>
        </p:nvSpPr>
        <p:spPr/>
        <p:txBody>
          <a:bodyPr/>
          <a:lstStyle/>
          <a:p>
            <a:fld id="{F8B9E3C2-06CD-4FDA-B7B3-9EF7C03233EC}" type="slidenum">
              <a:rPr kumimoji="1" lang="ja-JP" altLang="en-US" smtClean="0"/>
              <a:t>‹#›</a:t>
            </a:fld>
            <a:endParaRPr kumimoji="1" lang="ja-JP" altLang="en-US"/>
          </a:p>
        </p:txBody>
      </p:sp>
    </p:spTree>
    <p:extLst>
      <p:ext uri="{BB962C8B-B14F-4D97-AF65-F5344CB8AC3E}">
        <p14:creationId xmlns:p14="http://schemas.microsoft.com/office/powerpoint/2010/main" val="51423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33C35D-2A73-9A14-020D-DC4C44830B0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C298E78-5641-0A0E-E4A7-0DC72C45303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D20EF2C-BEAD-F1B8-A491-B112256D3A1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EE8C282-9C0F-DE35-7584-EABBB9CBC4FB}"/>
              </a:ext>
            </a:extLst>
          </p:cNvPr>
          <p:cNvSpPr>
            <a:spLocks noGrp="1"/>
          </p:cNvSpPr>
          <p:nvPr>
            <p:ph type="dt" sz="half" idx="10"/>
          </p:nvPr>
        </p:nvSpPr>
        <p:spPr/>
        <p:txBody>
          <a:bodyPr/>
          <a:lstStyle/>
          <a:p>
            <a:fld id="{EA445FA8-172F-47D5-A33F-390929490FBE}" type="datetimeFigureOut">
              <a:rPr kumimoji="1" lang="ja-JP" altLang="en-US" smtClean="0"/>
              <a:t>2025/7/22</a:t>
            </a:fld>
            <a:endParaRPr kumimoji="1" lang="ja-JP" altLang="en-US"/>
          </a:p>
        </p:txBody>
      </p:sp>
      <p:sp>
        <p:nvSpPr>
          <p:cNvPr id="6" name="フッター プレースホルダー 5">
            <a:extLst>
              <a:ext uri="{FF2B5EF4-FFF2-40B4-BE49-F238E27FC236}">
                <a16:creationId xmlns:a16="http://schemas.microsoft.com/office/drawing/2014/main" id="{EFD31D04-F689-3E71-072E-A030D2A607F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419611-F7DC-9E02-F572-9231422678F3}"/>
              </a:ext>
            </a:extLst>
          </p:cNvPr>
          <p:cNvSpPr>
            <a:spLocks noGrp="1"/>
          </p:cNvSpPr>
          <p:nvPr>
            <p:ph type="sldNum" sz="quarter" idx="12"/>
          </p:nvPr>
        </p:nvSpPr>
        <p:spPr/>
        <p:txBody>
          <a:bodyPr/>
          <a:lstStyle/>
          <a:p>
            <a:fld id="{F8B9E3C2-06CD-4FDA-B7B3-9EF7C03233EC}" type="slidenum">
              <a:rPr kumimoji="1" lang="ja-JP" altLang="en-US" smtClean="0"/>
              <a:t>‹#›</a:t>
            </a:fld>
            <a:endParaRPr kumimoji="1" lang="ja-JP" altLang="en-US"/>
          </a:p>
        </p:txBody>
      </p:sp>
    </p:spTree>
    <p:extLst>
      <p:ext uri="{BB962C8B-B14F-4D97-AF65-F5344CB8AC3E}">
        <p14:creationId xmlns:p14="http://schemas.microsoft.com/office/powerpoint/2010/main" val="129002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FCFB5-73B7-98F1-3B9C-76203F9A03C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925AB78-F47D-875E-37F8-55E007730F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5C13C60-061F-5A32-ED4E-B420238BCAA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2C86319-06C1-F6FB-1287-0DBC0710A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75A361B-1CD2-FB1C-884D-B733D313743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C21EC4D-7C7D-33DE-9535-CBE829279994}"/>
              </a:ext>
            </a:extLst>
          </p:cNvPr>
          <p:cNvSpPr>
            <a:spLocks noGrp="1"/>
          </p:cNvSpPr>
          <p:nvPr>
            <p:ph type="dt" sz="half" idx="10"/>
          </p:nvPr>
        </p:nvSpPr>
        <p:spPr/>
        <p:txBody>
          <a:bodyPr/>
          <a:lstStyle/>
          <a:p>
            <a:fld id="{EA445FA8-172F-47D5-A33F-390929490FBE}" type="datetimeFigureOut">
              <a:rPr kumimoji="1" lang="ja-JP" altLang="en-US" smtClean="0"/>
              <a:t>2025/7/22</a:t>
            </a:fld>
            <a:endParaRPr kumimoji="1" lang="ja-JP" altLang="en-US"/>
          </a:p>
        </p:txBody>
      </p:sp>
      <p:sp>
        <p:nvSpPr>
          <p:cNvPr id="8" name="フッター プレースホルダー 7">
            <a:extLst>
              <a:ext uri="{FF2B5EF4-FFF2-40B4-BE49-F238E27FC236}">
                <a16:creationId xmlns:a16="http://schemas.microsoft.com/office/drawing/2014/main" id="{E2F61565-DEA9-CC47-766D-5628C0023E3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82FD01B-B138-970D-6842-D0E793F30544}"/>
              </a:ext>
            </a:extLst>
          </p:cNvPr>
          <p:cNvSpPr>
            <a:spLocks noGrp="1"/>
          </p:cNvSpPr>
          <p:nvPr>
            <p:ph type="sldNum" sz="quarter" idx="12"/>
          </p:nvPr>
        </p:nvSpPr>
        <p:spPr/>
        <p:txBody>
          <a:bodyPr/>
          <a:lstStyle/>
          <a:p>
            <a:fld id="{F8B9E3C2-06CD-4FDA-B7B3-9EF7C03233EC}" type="slidenum">
              <a:rPr kumimoji="1" lang="ja-JP" altLang="en-US" smtClean="0"/>
              <a:t>‹#›</a:t>
            </a:fld>
            <a:endParaRPr kumimoji="1" lang="ja-JP" altLang="en-US"/>
          </a:p>
        </p:txBody>
      </p:sp>
    </p:spTree>
    <p:extLst>
      <p:ext uri="{BB962C8B-B14F-4D97-AF65-F5344CB8AC3E}">
        <p14:creationId xmlns:p14="http://schemas.microsoft.com/office/powerpoint/2010/main" val="357116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B6721-CEE5-43F2-1A98-40C92ED903B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10213DB-50CF-2408-1D6E-6D5B2D11A33F}"/>
              </a:ext>
            </a:extLst>
          </p:cNvPr>
          <p:cNvSpPr>
            <a:spLocks noGrp="1"/>
          </p:cNvSpPr>
          <p:nvPr>
            <p:ph type="dt" sz="half" idx="10"/>
          </p:nvPr>
        </p:nvSpPr>
        <p:spPr/>
        <p:txBody>
          <a:bodyPr/>
          <a:lstStyle/>
          <a:p>
            <a:fld id="{EA445FA8-172F-47D5-A33F-390929490FBE}" type="datetimeFigureOut">
              <a:rPr kumimoji="1" lang="ja-JP" altLang="en-US" smtClean="0"/>
              <a:t>2025/7/22</a:t>
            </a:fld>
            <a:endParaRPr kumimoji="1" lang="ja-JP" altLang="en-US"/>
          </a:p>
        </p:txBody>
      </p:sp>
      <p:sp>
        <p:nvSpPr>
          <p:cNvPr id="4" name="フッター プレースホルダー 3">
            <a:extLst>
              <a:ext uri="{FF2B5EF4-FFF2-40B4-BE49-F238E27FC236}">
                <a16:creationId xmlns:a16="http://schemas.microsoft.com/office/drawing/2014/main" id="{586041D3-010A-93A5-61DE-224D7CB6653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E611A2E-3338-57A4-6392-2D7AE066F416}"/>
              </a:ext>
            </a:extLst>
          </p:cNvPr>
          <p:cNvSpPr>
            <a:spLocks noGrp="1"/>
          </p:cNvSpPr>
          <p:nvPr>
            <p:ph type="sldNum" sz="quarter" idx="12"/>
          </p:nvPr>
        </p:nvSpPr>
        <p:spPr/>
        <p:txBody>
          <a:bodyPr/>
          <a:lstStyle/>
          <a:p>
            <a:fld id="{F8B9E3C2-06CD-4FDA-B7B3-9EF7C03233EC}" type="slidenum">
              <a:rPr kumimoji="1" lang="ja-JP" altLang="en-US" smtClean="0"/>
              <a:t>‹#›</a:t>
            </a:fld>
            <a:endParaRPr kumimoji="1" lang="ja-JP" altLang="en-US"/>
          </a:p>
        </p:txBody>
      </p:sp>
    </p:spTree>
    <p:extLst>
      <p:ext uri="{BB962C8B-B14F-4D97-AF65-F5344CB8AC3E}">
        <p14:creationId xmlns:p14="http://schemas.microsoft.com/office/powerpoint/2010/main" val="289223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DC81BC5-D6D2-7033-4F62-340A09604826}"/>
              </a:ext>
            </a:extLst>
          </p:cNvPr>
          <p:cNvSpPr>
            <a:spLocks noGrp="1"/>
          </p:cNvSpPr>
          <p:nvPr>
            <p:ph type="dt" sz="half" idx="10"/>
          </p:nvPr>
        </p:nvSpPr>
        <p:spPr/>
        <p:txBody>
          <a:bodyPr/>
          <a:lstStyle/>
          <a:p>
            <a:fld id="{EA445FA8-172F-47D5-A33F-390929490FBE}" type="datetimeFigureOut">
              <a:rPr kumimoji="1" lang="ja-JP" altLang="en-US" smtClean="0"/>
              <a:t>2025/7/22</a:t>
            </a:fld>
            <a:endParaRPr kumimoji="1" lang="ja-JP" altLang="en-US"/>
          </a:p>
        </p:txBody>
      </p:sp>
      <p:sp>
        <p:nvSpPr>
          <p:cNvPr id="3" name="フッター プレースホルダー 2">
            <a:extLst>
              <a:ext uri="{FF2B5EF4-FFF2-40B4-BE49-F238E27FC236}">
                <a16:creationId xmlns:a16="http://schemas.microsoft.com/office/drawing/2014/main" id="{FDE60672-5752-7C6C-381F-038FF4E0CC2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2108518-7755-5F91-C886-2375F56F75D0}"/>
              </a:ext>
            </a:extLst>
          </p:cNvPr>
          <p:cNvSpPr>
            <a:spLocks noGrp="1"/>
          </p:cNvSpPr>
          <p:nvPr>
            <p:ph type="sldNum" sz="quarter" idx="12"/>
          </p:nvPr>
        </p:nvSpPr>
        <p:spPr/>
        <p:txBody>
          <a:bodyPr/>
          <a:lstStyle/>
          <a:p>
            <a:fld id="{F8B9E3C2-06CD-4FDA-B7B3-9EF7C03233EC}" type="slidenum">
              <a:rPr kumimoji="1" lang="ja-JP" altLang="en-US" smtClean="0"/>
              <a:t>‹#›</a:t>
            </a:fld>
            <a:endParaRPr kumimoji="1" lang="ja-JP" altLang="en-US"/>
          </a:p>
        </p:txBody>
      </p:sp>
    </p:spTree>
    <p:extLst>
      <p:ext uri="{BB962C8B-B14F-4D97-AF65-F5344CB8AC3E}">
        <p14:creationId xmlns:p14="http://schemas.microsoft.com/office/powerpoint/2010/main" val="1479635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3F33EF-6F21-3D1F-5B8A-CF4DF854627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5AC63F-7E58-D7D7-0D07-C733D42F9C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A8C8B1D-0D5A-86DC-E848-A0F7CE253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F371BA9-B4F2-763D-72B6-C9D524455B2A}"/>
              </a:ext>
            </a:extLst>
          </p:cNvPr>
          <p:cNvSpPr>
            <a:spLocks noGrp="1"/>
          </p:cNvSpPr>
          <p:nvPr>
            <p:ph type="dt" sz="half" idx="10"/>
          </p:nvPr>
        </p:nvSpPr>
        <p:spPr/>
        <p:txBody>
          <a:bodyPr/>
          <a:lstStyle/>
          <a:p>
            <a:fld id="{EA445FA8-172F-47D5-A33F-390929490FBE}" type="datetimeFigureOut">
              <a:rPr kumimoji="1" lang="ja-JP" altLang="en-US" smtClean="0"/>
              <a:t>2025/7/22</a:t>
            </a:fld>
            <a:endParaRPr kumimoji="1" lang="ja-JP" altLang="en-US"/>
          </a:p>
        </p:txBody>
      </p:sp>
      <p:sp>
        <p:nvSpPr>
          <p:cNvPr id="6" name="フッター プレースホルダー 5">
            <a:extLst>
              <a:ext uri="{FF2B5EF4-FFF2-40B4-BE49-F238E27FC236}">
                <a16:creationId xmlns:a16="http://schemas.microsoft.com/office/drawing/2014/main" id="{D7D62B47-4174-57A0-C9ED-F6E4C67F40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533C46C-6902-FACB-4A83-B3925CF42439}"/>
              </a:ext>
            </a:extLst>
          </p:cNvPr>
          <p:cNvSpPr>
            <a:spLocks noGrp="1"/>
          </p:cNvSpPr>
          <p:nvPr>
            <p:ph type="sldNum" sz="quarter" idx="12"/>
          </p:nvPr>
        </p:nvSpPr>
        <p:spPr/>
        <p:txBody>
          <a:bodyPr/>
          <a:lstStyle/>
          <a:p>
            <a:fld id="{F8B9E3C2-06CD-4FDA-B7B3-9EF7C03233EC}" type="slidenum">
              <a:rPr kumimoji="1" lang="ja-JP" altLang="en-US" smtClean="0"/>
              <a:t>‹#›</a:t>
            </a:fld>
            <a:endParaRPr kumimoji="1" lang="ja-JP" altLang="en-US"/>
          </a:p>
        </p:txBody>
      </p:sp>
    </p:spTree>
    <p:extLst>
      <p:ext uri="{BB962C8B-B14F-4D97-AF65-F5344CB8AC3E}">
        <p14:creationId xmlns:p14="http://schemas.microsoft.com/office/powerpoint/2010/main" val="399074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181821-EC2A-EEE4-2D52-A025F37CE52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953970C-3BE2-3FE6-5BE0-FD6DBA802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BCAC69C-FDCA-033F-4597-9B8CB964A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E41CA31-EC9C-2470-60F9-4A0FD1B44F15}"/>
              </a:ext>
            </a:extLst>
          </p:cNvPr>
          <p:cNvSpPr>
            <a:spLocks noGrp="1"/>
          </p:cNvSpPr>
          <p:nvPr>
            <p:ph type="dt" sz="half" idx="10"/>
          </p:nvPr>
        </p:nvSpPr>
        <p:spPr/>
        <p:txBody>
          <a:bodyPr/>
          <a:lstStyle/>
          <a:p>
            <a:fld id="{EA445FA8-172F-47D5-A33F-390929490FBE}" type="datetimeFigureOut">
              <a:rPr kumimoji="1" lang="ja-JP" altLang="en-US" smtClean="0"/>
              <a:t>2025/7/22</a:t>
            </a:fld>
            <a:endParaRPr kumimoji="1" lang="ja-JP" altLang="en-US"/>
          </a:p>
        </p:txBody>
      </p:sp>
      <p:sp>
        <p:nvSpPr>
          <p:cNvPr id="6" name="フッター プレースホルダー 5">
            <a:extLst>
              <a:ext uri="{FF2B5EF4-FFF2-40B4-BE49-F238E27FC236}">
                <a16:creationId xmlns:a16="http://schemas.microsoft.com/office/drawing/2014/main" id="{784D9294-2C73-F11B-E418-397D5EB47B7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A779A2B-BE83-EAD9-E91E-ACE5A9C6E906}"/>
              </a:ext>
            </a:extLst>
          </p:cNvPr>
          <p:cNvSpPr>
            <a:spLocks noGrp="1"/>
          </p:cNvSpPr>
          <p:nvPr>
            <p:ph type="sldNum" sz="quarter" idx="12"/>
          </p:nvPr>
        </p:nvSpPr>
        <p:spPr/>
        <p:txBody>
          <a:bodyPr/>
          <a:lstStyle/>
          <a:p>
            <a:fld id="{F8B9E3C2-06CD-4FDA-B7B3-9EF7C03233EC}" type="slidenum">
              <a:rPr kumimoji="1" lang="ja-JP" altLang="en-US" smtClean="0"/>
              <a:t>‹#›</a:t>
            </a:fld>
            <a:endParaRPr kumimoji="1" lang="ja-JP" altLang="en-US"/>
          </a:p>
        </p:txBody>
      </p:sp>
    </p:spTree>
    <p:extLst>
      <p:ext uri="{BB962C8B-B14F-4D97-AF65-F5344CB8AC3E}">
        <p14:creationId xmlns:p14="http://schemas.microsoft.com/office/powerpoint/2010/main" val="228460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21D0F40-F64F-70FF-975A-BF6F000A0F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60FD70-084B-4A1C-3337-FA589A44C7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E50469-8955-4E3F-8677-79556A29A6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45FA8-172F-47D5-A33F-390929490FBE}" type="datetimeFigureOut">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44B13911-9726-23E0-F875-5B063AB03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24416AC-9C26-42B5-ABAE-788E49CF1D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9E3C2-06CD-4FDA-B7B3-9EF7C03233EC}" type="slidenum">
              <a:rPr kumimoji="1" lang="ja-JP" altLang="en-US" smtClean="0"/>
              <a:t>‹#›</a:t>
            </a:fld>
            <a:endParaRPr kumimoji="1" lang="ja-JP" altLang="en-US"/>
          </a:p>
        </p:txBody>
      </p:sp>
    </p:spTree>
    <p:extLst>
      <p:ext uri="{BB962C8B-B14F-4D97-AF65-F5344CB8AC3E}">
        <p14:creationId xmlns:p14="http://schemas.microsoft.com/office/powerpoint/2010/main" val="3367936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D09CD3-5DE3-E033-7DF8-E1834EF61713}"/>
              </a:ext>
            </a:extLst>
          </p:cNvPr>
          <p:cNvSpPr>
            <a:spLocks noGrp="1"/>
          </p:cNvSpPr>
          <p:nvPr>
            <p:ph type="ctrTitle"/>
          </p:nvPr>
        </p:nvSpPr>
        <p:spPr>
          <a:xfrm>
            <a:off x="1524000" y="574137"/>
            <a:ext cx="9144000" cy="1966984"/>
          </a:xfrm>
        </p:spPr>
        <p:txBody>
          <a:bodyPr anchor="ctr">
            <a:normAutofit/>
          </a:bodyPr>
          <a:lstStyle/>
          <a:p>
            <a:pPr>
              <a:lnSpc>
                <a:spcPct val="100000"/>
              </a:lnSpc>
            </a:pPr>
            <a:r>
              <a:rPr lang="ja-JP" altLang="en-US" sz="4800" dirty="0">
                <a:latin typeface="UD デジタル 教科書体 N-R" panose="02020400000000000000" pitchFamily="17" charset="-128"/>
                <a:ea typeface="UD デジタル 教科書体 N-R" panose="02020400000000000000" pitchFamily="17" charset="-128"/>
              </a:rPr>
              <a:t>政令指定都市</a:t>
            </a:r>
            <a:r>
              <a:rPr kumimoji="1" lang="ja-JP" altLang="en-US" sz="4800" dirty="0">
                <a:latin typeface="UD デジタル 教科書体 N-R" panose="02020400000000000000" pitchFamily="17" charset="-128"/>
                <a:ea typeface="UD デジタル 教科書体 N-R" panose="02020400000000000000" pitchFamily="17" charset="-128"/>
              </a:rPr>
              <a:t>（札幌市）</a:t>
            </a:r>
            <a:br>
              <a:rPr kumimoji="1" lang="en-US" altLang="ja-JP" sz="4800" dirty="0">
                <a:latin typeface="UD デジタル 教科書体 N-R" panose="02020400000000000000" pitchFamily="17" charset="-128"/>
                <a:ea typeface="UD デジタル 教科書体 N-R" panose="02020400000000000000" pitchFamily="17" charset="-128"/>
              </a:rPr>
            </a:br>
            <a:r>
              <a:rPr kumimoji="1" lang="ja-JP" altLang="en-US" sz="4800" dirty="0">
                <a:latin typeface="UD デジタル 教科書体 N-R" panose="02020400000000000000" pitchFamily="17" charset="-128"/>
                <a:ea typeface="UD デジタル 教科書体 N-R" panose="02020400000000000000" pitchFamily="17" charset="-128"/>
              </a:rPr>
              <a:t>における協働型実践紹介</a:t>
            </a:r>
          </a:p>
        </p:txBody>
      </p:sp>
      <p:sp>
        <p:nvSpPr>
          <p:cNvPr id="3" name="字幕 2">
            <a:extLst>
              <a:ext uri="{FF2B5EF4-FFF2-40B4-BE49-F238E27FC236}">
                <a16:creationId xmlns:a16="http://schemas.microsoft.com/office/drawing/2014/main" id="{6DB11B2D-FABF-79E1-0C82-471A210E8596}"/>
              </a:ext>
            </a:extLst>
          </p:cNvPr>
          <p:cNvSpPr>
            <a:spLocks noGrp="1"/>
          </p:cNvSpPr>
          <p:nvPr>
            <p:ph type="subTitle" idx="1"/>
          </p:nvPr>
        </p:nvSpPr>
        <p:spPr>
          <a:xfrm>
            <a:off x="1523999" y="2683105"/>
            <a:ext cx="9874313" cy="3138273"/>
          </a:xfrm>
        </p:spPr>
        <p:txBody>
          <a:bodyPr>
            <a:normAutofit fontScale="77500" lnSpcReduction="20000"/>
          </a:bodyPr>
          <a:lstStyle/>
          <a:p>
            <a:pPr algn="l">
              <a:lnSpc>
                <a:spcPct val="160000"/>
              </a:lnSpc>
            </a:pPr>
            <a:r>
              <a:rPr kumimoji="1" lang="ja-JP" altLang="en-US" dirty="0">
                <a:latin typeface="UD デジタル 教科書体 N-R" panose="02020400000000000000" pitchFamily="17" charset="-128"/>
                <a:ea typeface="UD デジタル 教科書体 N-R" panose="02020400000000000000" pitchFamily="17" charset="-128"/>
              </a:rPr>
              <a:t>地域：北海道札幌市</a:t>
            </a:r>
            <a:endParaRPr kumimoji="1" lang="en-US" altLang="ja-JP" dirty="0">
              <a:latin typeface="UD デジタル 教科書体 N-R" panose="02020400000000000000" pitchFamily="17" charset="-128"/>
              <a:ea typeface="UD デジタル 教科書体 N-R" panose="02020400000000000000" pitchFamily="17" charset="-128"/>
            </a:endParaRPr>
          </a:p>
          <a:p>
            <a:pPr algn="l">
              <a:lnSpc>
                <a:spcPct val="160000"/>
              </a:lnSpc>
            </a:pPr>
            <a:r>
              <a:rPr kumimoji="1" lang="ja-JP" altLang="en-US" dirty="0">
                <a:latin typeface="UD デジタル 教科書体 N-R" panose="02020400000000000000" pitchFamily="17" charset="-128"/>
                <a:ea typeface="UD デジタル 教科書体 N-R" panose="02020400000000000000" pitchFamily="17" charset="-128"/>
              </a:rPr>
              <a:t>＜基本情報＞</a:t>
            </a:r>
            <a:endParaRPr kumimoji="1" lang="en-US" altLang="ja-JP" dirty="0">
              <a:latin typeface="UD デジタル 教科書体 N-R" panose="02020400000000000000" pitchFamily="17" charset="-128"/>
              <a:ea typeface="UD デジタル 教科書体 N-R" panose="02020400000000000000" pitchFamily="17" charset="-128"/>
            </a:endParaRPr>
          </a:p>
          <a:p>
            <a:pPr algn="l">
              <a:lnSpc>
                <a:spcPct val="160000"/>
              </a:lnSpc>
            </a:pPr>
            <a:r>
              <a:rPr lang="ja-JP" altLang="en-US" dirty="0">
                <a:latin typeface="UD デジタル 教科書体 N-R" panose="02020400000000000000" pitchFamily="17" charset="-128"/>
                <a:ea typeface="UD デジタル 教科書体 N-R" panose="02020400000000000000" pitchFamily="17" charset="-128"/>
              </a:rPr>
              <a:t>人口：１９７万人</a:t>
            </a:r>
            <a:endParaRPr lang="en-US" altLang="ja-JP" dirty="0">
              <a:latin typeface="UD デジタル 教科書体 N-R" panose="02020400000000000000" pitchFamily="17" charset="-128"/>
              <a:ea typeface="UD デジタル 教科書体 N-R" panose="02020400000000000000" pitchFamily="17" charset="-128"/>
            </a:endParaRPr>
          </a:p>
          <a:p>
            <a:pPr algn="l">
              <a:lnSpc>
                <a:spcPct val="160000"/>
              </a:lnSpc>
            </a:pPr>
            <a:r>
              <a:rPr kumimoji="1" lang="ja-JP" altLang="en-US" dirty="0">
                <a:latin typeface="UD デジタル 教科書体 N-R" panose="02020400000000000000" pitchFamily="17" charset="-128"/>
                <a:ea typeface="UD デジタル 教科書体 N-R" panose="02020400000000000000" pitchFamily="17" charset="-128"/>
              </a:rPr>
              <a:t>基幹：１ヶ所、委託：１８ヶ所、指定：１７５ヶ所</a:t>
            </a:r>
            <a:endParaRPr kumimoji="1" lang="en-US" altLang="ja-JP" dirty="0">
              <a:latin typeface="UD デジタル 教科書体 N-R" panose="02020400000000000000" pitchFamily="17" charset="-128"/>
              <a:ea typeface="UD デジタル 教科書体 N-R" panose="02020400000000000000" pitchFamily="17" charset="-128"/>
            </a:endParaRPr>
          </a:p>
          <a:p>
            <a:pPr algn="l">
              <a:lnSpc>
                <a:spcPct val="160000"/>
              </a:lnSpc>
            </a:pPr>
            <a:r>
              <a:rPr lang="ja-JP" altLang="en-US" dirty="0">
                <a:latin typeface="UD デジタル 教科書体 N-R" panose="02020400000000000000" pitchFamily="17" charset="-128"/>
                <a:ea typeface="UD デジタル 教科書体 N-R" panose="02020400000000000000" pitchFamily="17" charset="-128"/>
              </a:rPr>
              <a:t>地域生活支援拠点等：面的に整備済みとなっている</a:t>
            </a:r>
            <a:endParaRPr kumimoji="1" lang="en-US" altLang="ja-JP" dirty="0">
              <a:latin typeface="UD デジタル 教科書体 N-R" panose="02020400000000000000" pitchFamily="17" charset="-128"/>
              <a:ea typeface="UD デジタル 教科書体 N-R" panose="02020400000000000000" pitchFamily="17" charset="-128"/>
            </a:endParaRPr>
          </a:p>
          <a:p>
            <a:pPr algn="l">
              <a:lnSpc>
                <a:spcPct val="160000"/>
              </a:lnSpc>
            </a:pPr>
            <a:r>
              <a:rPr lang="ja-JP" altLang="en-US" dirty="0">
                <a:latin typeface="UD デジタル 教科書体 N-R" panose="02020400000000000000" pitchFamily="17" charset="-128"/>
                <a:ea typeface="UD デジタル 教科書体 N-R" panose="02020400000000000000" pitchFamily="17" charset="-128"/>
              </a:rPr>
              <a:t>札幌市は１０区に分かれており、市の協議会の下に紐づいて各区で協議会がある。</a:t>
            </a: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id="{3357DABF-9B50-9F98-E603-7CD6FCB3E286}"/>
              </a:ext>
            </a:extLst>
          </p:cNvPr>
          <p:cNvSpPr txBox="1"/>
          <p:nvPr/>
        </p:nvSpPr>
        <p:spPr>
          <a:xfrm>
            <a:off x="5024672" y="6286417"/>
            <a:ext cx="7016435" cy="369332"/>
          </a:xfrm>
          <a:prstGeom prst="rect">
            <a:avLst/>
          </a:prstGeom>
          <a:noFill/>
        </p:spPr>
        <p:txBody>
          <a:bodyPr wrap="square" rtlCol="0" anchor="ctr">
            <a:spAutoFit/>
          </a:bodyPr>
          <a:lstStyle/>
          <a:p>
            <a:r>
              <a:rPr lang="ja-JP" altLang="en-US" dirty="0">
                <a:latin typeface="UD デジタル 教科書体 N-R" panose="02020400000000000000" pitchFamily="17" charset="-128"/>
                <a:ea typeface="UD デジタル 教科書体 N-R" panose="02020400000000000000" pitchFamily="17" charset="-128"/>
              </a:rPr>
              <a:t>報告者：一般社団法人ぷらはる３　</a:t>
            </a:r>
            <a:r>
              <a:rPr kumimoji="1" lang="ja-JP" altLang="en-US" dirty="0">
                <a:latin typeface="UD デジタル 教科書体 N-R" panose="02020400000000000000" pitchFamily="17" charset="-128"/>
                <a:ea typeface="UD デジタル 教科書体 N-R" panose="02020400000000000000" pitchFamily="17" charset="-128"/>
              </a:rPr>
              <a:t>相談室ぷらうむ　細谷　恵佑</a:t>
            </a:r>
          </a:p>
        </p:txBody>
      </p:sp>
    </p:spTree>
    <p:extLst>
      <p:ext uri="{BB962C8B-B14F-4D97-AF65-F5344CB8AC3E}">
        <p14:creationId xmlns:p14="http://schemas.microsoft.com/office/powerpoint/2010/main" val="710518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A2D0B-F5EA-1000-FECA-9917B3806A32}"/>
              </a:ext>
            </a:extLst>
          </p:cNvPr>
          <p:cNvSpPr>
            <a:spLocks noGrp="1"/>
          </p:cNvSpPr>
          <p:nvPr>
            <p:ph type="title"/>
          </p:nvPr>
        </p:nvSpPr>
        <p:spPr>
          <a:xfrm>
            <a:off x="1508532" y="104699"/>
            <a:ext cx="9174933" cy="993326"/>
          </a:xfrm>
        </p:spPr>
        <p:txBody>
          <a:bodyPr>
            <a:normAutofit/>
          </a:bodyPr>
          <a:lstStyle/>
          <a:p>
            <a:r>
              <a:rPr kumimoji="1" lang="ja-JP" altLang="en-US" sz="3600" u="sng" dirty="0">
                <a:latin typeface="UD デジタル 教科書体 N-R" panose="02020400000000000000" pitchFamily="17" charset="-128"/>
                <a:ea typeface="UD デジタル 教科書体 N-R" panose="02020400000000000000" pitchFamily="17" charset="-128"/>
              </a:rPr>
              <a:t>協働体制の経緯と構築までのプロセス</a:t>
            </a:r>
          </a:p>
        </p:txBody>
      </p:sp>
      <p:sp>
        <p:nvSpPr>
          <p:cNvPr id="3" name="コンテンツ プレースホルダー 2">
            <a:extLst>
              <a:ext uri="{FF2B5EF4-FFF2-40B4-BE49-F238E27FC236}">
                <a16:creationId xmlns:a16="http://schemas.microsoft.com/office/drawing/2014/main" id="{49FCACBA-D719-3D51-F1CA-2F1FA984C1DD}"/>
              </a:ext>
            </a:extLst>
          </p:cNvPr>
          <p:cNvSpPr>
            <a:spLocks noGrp="1"/>
          </p:cNvSpPr>
          <p:nvPr>
            <p:ph idx="1"/>
          </p:nvPr>
        </p:nvSpPr>
        <p:spPr>
          <a:xfrm>
            <a:off x="838199" y="1098025"/>
            <a:ext cx="10515600" cy="5759975"/>
          </a:xfrm>
        </p:spPr>
        <p:txBody>
          <a:bodyPr anchor="ctr">
            <a:normAutofit/>
          </a:bodyPr>
          <a:lstStyle/>
          <a:p>
            <a:pPr marL="0" indent="0">
              <a:lnSpc>
                <a:spcPct val="110000"/>
              </a:lnSpc>
              <a:buNone/>
            </a:pPr>
            <a:r>
              <a:rPr lang="ja-JP" altLang="en-US" sz="1400" dirty="0">
                <a:latin typeface="UD デジタル 教科書体 N-R" panose="02020400000000000000" pitchFamily="17" charset="-128"/>
                <a:ea typeface="UD デジタル 教科書体 N-R" panose="02020400000000000000" pitchFamily="17" charset="-128"/>
              </a:rPr>
              <a:t>●</a:t>
            </a:r>
            <a:r>
              <a:rPr lang="ja-JP" altLang="en-US" sz="1800" dirty="0">
                <a:latin typeface="UD デジタル 教科書体 N-R" panose="02020400000000000000" pitchFamily="17" charset="-128"/>
                <a:ea typeface="UD デジタル 教科書体 N-R" panose="02020400000000000000" pitchFamily="17" charset="-128"/>
              </a:rPr>
              <a:t>札幌市においては、人口規模や毎年増える障害福祉サービス利用者に対して、相談支援専門員の数</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800" dirty="0">
                <a:latin typeface="UD デジタル 教科書体 N-R" panose="02020400000000000000" pitchFamily="17" charset="-128"/>
                <a:ea typeface="UD デジタル 教科書体 N-R" panose="02020400000000000000" pitchFamily="17" charset="-128"/>
              </a:rPr>
              <a:t>　が不足しているということで、平成２７年からずっとセルフプランが許容される形での相談支援体</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800" dirty="0">
                <a:latin typeface="UD デジタル 教科書体 N-R" panose="02020400000000000000" pitchFamily="17" charset="-128"/>
                <a:ea typeface="UD デジタル 教科書体 N-R" panose="02020400000000000000" pitchFamily="17" charset="-128"/>
              </a:rPr>
              <a:t>　制が続いている。</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kumimoji="1" lang="ja-JP" altLang="en-US" sz="1400" dirty="0">
                <a:latin typeface="UD デジタル 教科書体 N-R" panose="02020400000000000000" pitchFamily="17" charset="-128"/>
                <a:ea typeface="UD デジタル 教科書体 N-R" panose="02020400000000000000" pitchFamily="17" charset="-128"/>
              </a:rPr>
              <a:t>●</a:t>
            </a:r>
            <a:r>
              <a:rPr kumimoji="1" lang="ja-JP" altLang="en-US" sz="1800" dirty="0">
                <a:latin typeface="UD デジタル 教科書体 N-R" panose="02020400000000000000" pitchFamily="17" charset="-128"/>
                <a:ea typeface="UD デジタル 教科書体 N-R" panose="02020400000000000000" pitchFamily="17" charset="-128"/>
              </a:rPr>
              <a:t>一人事業所で始めるにしても厳しい単価ということもあり、なかなか稼働できる相談支援事業所が</a:t>
            </a:r>
            <a:endParaRPr kumimoji="1"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800" dirty="0">
                <a:latin typeface="UD デジタル 教科書体 N-R" panose="02020400000000000000" pitchFamily="17" charset="-128"/>
                <a:ea typeface="UD デジタル 教科書体 N-R" panose="02020400000000000000" pitchFamily="17" charset="-128"/>
              </a:rPr>
              <a:t>　</a:t>
            </a:r>
            <a:r>
              <a:rPr kumimoji="1" lang="ja-JP" altLang="en-US" sz="1800" dirty="0">
                <a:latin typeface="UD デジタル 教科書体 N-R" panose="02020400000000000000" pitchFamily="17" charset="-128"/>
                <a:ea typeface="UD デジタル 教科書体 N-R" panose="02020400000000000000" pitchFamily="17" charset="-128"/>
              </a:rPr>
              <a:t>増えていかない状況が続いた。立ち上がってもすぐに休止・廃止ということが続いていき思うよう</a:t>
            </a:r>
            <a:endParaRPr kumimoji="1"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800" dirty="0">
                <a:latin typeface="UD デジタル 教科書体 N-R" panose="02020400000000000000" pitchFamily="17" charset="-128"/>
                <a:ea typeface="UD デジタル 教科書体 N-R" panose="02020400000000000000" pitchFamily="17" charset="-128"/>
              </a:rPr>
              <a:t>　</a:t>
            </a:r>
            <a:r>
              <a:rPr kumimoji="1" lang="ja-JP" altLang="en-US" sz="1800" dirty="0">
                <a:latin typeface="UD デジタル 教科書体 N-R" panose="02020400000000000000" pitchFamily="17" charset="-128"/>
                <a:ea typeface="UD デジタル 教科書体 N-R" panose="02020400000000000000" pitchFamily="17" charset="-128"/>
              </a:rPr>
              <a:t>に事業所数も伸びていかなかった。行政としても指定相談に家賃補助などの別途予算をつけるとい</a:t>
            </a:r>
            <a:endParaRPr kumimoji="1"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800" dirty="0">
                <a:latin typeface="UD デジタル 教科書体 N-R" panose="02020400000000000000" pitchFamily="17" charset="-128"/>
                <a:ea typeface="UD デジタル 教科書体 N-R" panose="02020400000000000000" pitchFamily="17" charset="-128"/>
              </a:rPr>
              <a:t>　</a:t>
            </a:r>
            <a:r>
              <a:rPr kumimoji="1" lang="ja-JP" altLang="en-US" sz="1800" dirty="0">
                <a:latin typeface="UD デジタル 教科書体 N-R" panose="02020400000000000000" pitchFamily="17" charset="-128"/>
                <a:ea typeface="UD デジタル 教科書体 N-R" panose="02020400000000000000" pitchFamily="17" charset="-128"/>
              </a:rPr>
              <a:t>うことは行っていなかった。</a:t>
            </a:r>
            <a:endParaRPr kumimoji="1"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kumimoji="1" lang="ja-JP" altLang="en-US" sz="1400" dirty="0">
                <a:latin typeface="UD デジタル 教科書体 N-R" panose="02020400000000000000" pitchFamily="17" charset="-128"/>
                <a:ea typeface="UD デジタル 教科書体 N-R" panose="02020400000000000000" pitchFamily="17" charset="-128"/>
              </a:rPr>
              <a:t>●</a:t>
            </a:r>
            <a:r>
              <a:rPr kumimoji="1" lang="ja-JP" altLang="en-US" sz="1800" dirty="0">
                <a:latin typeface="UD デジタル 教科書体 N-R" panose="02020400000000000000" pitchFamily="17" charset="-128"/>
                <a:ea typeface="UD デジタル 教科書体 N-R" panose="02020400000000000000" pitchFamily="17" charset="-128"/>
              </a:rPr>
              <a:t>セルフプランを減らしていこうという議論は協議会でも</a:t>
            </a:r>
            <a:r>
              <a:rPr lang="ja-JP" altLang="en-US" sz="1800" dirty="0">
                <a:latin typeface="UD デジタル 教科書体 N-R" panose="02020400000000000000" pitchFamily="17" charset="-128"/>
                <a:ea typeface="UD デジタル 教科書体 N-R" panose="02020400000000000000" pitchFamily="17" charset="-128"/>
              </a:rPr>
              <a:t>進んでいかなかった。委託相談でセルフプ</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800" dirty="0">
                <a:latin typeface="UD デジタル 教科書体 N-R" panose="02020400000000000000" pitchFamily="17" charset="-128"/>
                <a:ea typeface="UD デジタル 教科書体 N-R" panose="02020400000000000000" pitchFamily="17" charset="-128"/>
              </a:rPr>
              <a:t>　ランを用いてのサービス調整を行っていることもあってか、計画相談率に関しては今日まで大きな</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800" dirty="0">
                <a:latin typeface="UD デジタル 教科書体 N-R" panose="02020400000000000000" pitchFamily="17" charset="-128"/>
                <a:ea typeface="UD デジタル 教科書体 N-R" panose="02020400000000000000" pitchFamily="17" charset="-128"/>
              </a:rPr>
              <a:t>　課題としては取り扱われていない状況</a:t>
            </a:r>
            <a:r>
              <a:rPr kumimoji="1" lang="ja-JP" altLang="en-US" sz="1800" dirty="0">
                <a:latin typeface="UD デジタル 教科書体 N-R" panose="02020400000000000000" pitchFamily="17" charset="-128"/>
                <a:ea typeface="UD デジタル 教科書体 N-R" panose="02020400000000000000" pitchFamily="17" charset="-128"/>
              </a:rPr>
              <a:t>。</a:t>
            </a:r>
            <a:endParaRPr kumimoji="1"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400" dirty="0">
                <a:latin typeface="UD デジタル 教科書体 N-R" panose="02020400000000000000" pitchFamily="17" charset="-128"/>
                <a:ea typeface="UD デジタル 教科書体 N-R" panose="02020400000000000000" pitchFamily="17" charset="-128"/>
              </a:rPr>
              <a:t>●</a:t>
            </a:r>
            <a:r>
              <a:rPr lang="ja-JP" altLang="en-US" sz="1800" dirty="0">
                <a:latin typeface="UD デジタル 教科書体 N-R" panose="02020400000000000000" pitchFamily="17" charset="-128"/>
                <a:ea typeface="UD デジタル 教科書体 N-R" panose="02020400000000000000" pitchFamily="17" charset="-128"/>
              </a:rPr>
              <a:t>そういうような状況で、複数の事業所による一体的管理運営（協働型）の制度が令和３年から始ま</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800" dirty="0">
                <a:latin typeface="UD デジタル 教科書体 N-R" panose="02020400000000000000" pitchFamily="17" charset="-128"/>
                <a:ea typeface="UD デジタル 教科書体 N-R" panose="02020400000000000000" pitchFamily="17" charset="-128"/>
              </a:rPr>
              <a:t>　るということになり、当事業所としても相談支援体制の拡充のためにこの制度に注目していくこと</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800" dirty="0">
                <a:latin typeface="UD デジタル 教科書体 N-R" panose="02020400000000000000" pitchFamily="17" charset="-128"/>
                <a:ea typeface="UD デジタル 教科書体 N-R" panose="02020400000000000000" pitchFamily="17" charset="-128"/>
              </a:rPr>
              <a:t>　となる。</a:t>
            </a:r>
            <a:endParaRPr kumimoji="1" lang="en-US" altLang="ja-JP" sz="18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457651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0F903A-F77F-1F58-2376-E8E5CEAF7565}"/>
              </a:ext>
            </a:extLst>
          </p:cNvPr>
          <p:cNvSpPr>
            <a:spLocks noGrp="1"/>
          </p:cNvSpPr>
          <p:nvPr>
            <p:ph type="title"/>
          </p:nvPr>
        </p:nvSpPr>
        <p:spPr>
          <a:xfrm>
            <a:off x="858529" y="165591"/>
            <a:ext cx="10474941" cy="782988"/>
          </a:xfrm>
        </p:spPr>
        <p:txBody>
          <a:bodyPr>
            <a:noAutofit/>
          </a:bodyPr>
          <a:lstStyle/>
          <a:p>
            <a:pPr>
              <a:lnSpc>
                <a:spcPct val="150000"/>
              </a:lnSpc>
            </a:pPr>
            <a:r>
              <a:rPr kumimoji="1" lang="ja-JP" altLang="en-US" sz="2000" dirty="0">
                <a:latin typeface="UD デジタル 教科書体 N-R" panose="02020400000000000000" pitchFamily="17" charset="-128"/>
                <a:ea typeface="UD デジタル 教科書体 N-R" panose="02020400000000000000" pitchFamily="17" charset="-128"/>
              </a:rPr>
              <a:t>　協働型スタート：令和３年１２月より。</a:t>
            </a:r>
            <a:r>
              <a:rPr kumimoji="1" lang="en-US" altLang="ja-JP" sz="2000" dirty="0">
                <a:latin typeface="UD デジタル 教科書体 N-R" panose="02020400000000000000" pitchFamily="17" charset="-128"/>
                <a:ea typeface="UD デジタル 教科書体 N-R" panose="02020400000000000000" pitchFamily="17" charset="-128"/>
              </a:rPr>
              <a:t>PAN</a:t>
            </a:r>
            <a:r>
              <a:rPr kumimoji="1" lang="ja-JP" altLang="en-US" sz="2000" dirty="0">
                <a:latin typeface="UD デジタル 教科書体 N-R" panose="02020400000000000000" pitchFamily="17" charset="-128"/>
                <a:ea typeface="UD デジタル 教科書体 N-R" panose="02020400000000000000" pitchFamily="17" charset="-128"/>
              </a:rPr>
              <a:t>（ぷらうむ・あすみ・にじいろ）協働体。</a:t>
            </a:r>
            <a:br>
              <a:rPr kumimoji="1" lang="en-US" altLang="ja-JP" sz="2000" dirty="0">
                <a:latin typeface="UD デジタル 教科書体 N-R" panose="02020400000000000000" pitchFamily="17" charset="-128"/>
                <a:ea typeface="UD デジタル 教科書体 N-R" panose="02020400000000000000" pitchFamily="17" charset="-128"/>
              </a:rPr>
            </a:br>
            <a:r>
              <a:rPr kumimoji="1" lang="ja-JP" altLang="en-US" sz="2000" dirty="0">
                <a:latin typeface="UD デジタル 教科書体 N-R" panose="02020400000000000000" pitchFamily="17" charset="-128"/>
                <a:ea typeface="UD デジタル 教科書体 N-R" panose="02020400000000000000" pitchFamily="17" charset="-128"/>
              </a:rPr>
              <a:t>　白石区・豊平区・東区で活動している指定相談が協働型を組んでいる。</a:t>
            </a:r>
          </a:p>
        </p:txBody>
      </p:sp>
      <p:sp>
        <p:nvSpPr>
          <p:cNvPr id="3" name="コンテンツ プレースホルダー 2">
            <a:extLst>
              <a:ext uri="{FF2B5EF4-FFF2-40B4-BE49-F238E27FC236}">
                <a16:creationId xmlns:a16="http://schemas.microsoft.com/office/drawing/2014/main" id="{FC7E5C81-3071-E98F-DF60-BE1D426714A9}"/>
              </a:ext>
            </a:extLst>
          </p:cNvPr>
          <p:cNvSpPr>
            <a:spLocks noGrp="1"/>
          </p:cNvSpPr>
          <p:nvPr>
            <p:ph idx="1"/>
          </p:nvPr>
        </p:nvSpPr>
        <p:spPr>
          <a:xfrm>
            <a:off x="5808611" y="1370160"/>
            <a:ext cx="5776600" cy="5321181"/>
          </a:xfrm>
        </p:spPr>
        <p:txBody>
          <a:bodyPr>
            <a:normAutofit fontScale="92500"/>
          </a:bodyPr>
          <a:lstStyle/>
          <a:p>
            <a:pPr marL="0" indent="0">
              <a:lnSpc>
                <a:spcPct val="100000"/>
              </a:lnSpc>
              <a:buNone/>
            </a:pPr>
            <a:r>
              <a:rPr kumimoji="1" lang="ja-JP" altLang="en-US" sz="1600" dirty="0">
                <a:latin typeface="UD デジタル 教科書体 N-R" panose="02020400000000000000" pitchFamily="17" charset="-128"/>
                <a:ea typeface="UD デジタル 教科書体 N-R" panose="02020400000000000000" pitchFamily="17" charset="-128"/>
              </a:rPr>
              <a:t>●せっかくできた制度なのでチャレンジしてみようということで、</a:t>
            </a:r>
            <a:endParaRPr kumimoji="1" lang="en-US" altLang="ja-JP" sz="1600" dirty="0">
              <a:latin typeface="UD デジタル 教科書体 N-R" panose="02020400000000000000" pitchFamily="17" charset="-128"/>
              <a:ea typeface="UD デジタル 教科書体 N-R" panose="02020400000000000000" pitchFamily="17" charset="-128"/>
            </a:endParaRPr>
          </a:p>
          <a:p>
            <a:pPr marL="0" indent="0">
              <a:lnSpc>
                <a:spcPct val="100000"/>
              </a:lnSpc>
              <a:buNone/>
            </a:pPr>
            <a:r>
              <a:rPr lang="ja-JP" altLang="en-US" sz="1600" dirty="0">
                <a:latin typeface="UD デジタル 教科書体 N-R" panose="02020400000000000000" pitchFamily="17" charset="-128"/>
                <a:ea typeface="UD デジタル 教科書体 N-R" panose="02020400000000000000" pitchFamily="17" charset="-128"/>
              </a:rPr>
              <a:t>　</a:t>
            </a:r>
            <a:r>
              <a:rPr kumimoji="1" lang="ja-JP" altLang="en-US" sz="1600" dirty="0">
                <a:latin typeface="UD デジタル 教科書体 N-R" panose="02020400000000000000" pitchFamily="17" charset="-128"/>
                <a:ea typeface="UD デジタル 教科書体 N-R" panose="02020400000000000000" pitchFamily="17" charset="-128"/>
              </a:rPr>
              <a:t>お付き合いのある相談支援事業所と協働型を組むことにした。</a:t>
            </a:r>
            <a:endParaRPr kumimoji="1" lang="en-US" altLang="ja-JP" sz="1600" dirty="0">
              <a:latin typeface="UD デジタル 教科書体 N-R" panose="02020400000000000000" pitchFamily="17" charset="-128"/>
              <a:ea typeface="UD デジタル 教科書体 N-R" panose="02020400000000000000" pitchFamily="17" charset="-128"/>
            </a:endParaRPr>
          </a:p>
          <a:p>
            <a:pPr marL="0" indent="0">
              <a:lnSpc>
                <a:spcPct val="100000"/>
              </a:lnSpc>
              <a:buNone/>
            </a:pPr>
            <a:r>
              <a:rPr lang="ja-JP" altLang="en-US" sz="1600" dirty="0">
                <a:latin typeface="UD デジタル 教科書体 N-R" panose="02020400000000000000" pitchFamily="17" charset="-128"/>
                <a:ea typeface="UD デジタル 教科書体 N-R" panose="02020400000000000000" pitchFamily="17" charset="-128"/>
              </a:rPr>
              <a:t>　</a:t>
            </a:r>
            <a:r>
              <a:rPr kumimoji="1" lang="ja-JP" altLang="en-US" sz="1600" dirty="0">
                <a:latin typeface="UD デジタル 教科書体 N-R" panose="02020400000000000000" pitchFamily="17" charset="-128"/>
                <a:ea typeface="UD デジタル 教科書体 N-R" panose="02020400000000000000" pitchFamily="17" charset="-128"/>
              </a:rPr>
              <a:t>札幌市では地域生活支援拠点等になるために</a:t>
            </a:r>
            <a:r>
              <a:rPr lang="ja-JP" altLang="en-US" sz="1600" dirty="0">
                <a:latin typeface="UD デジタル 教科書体 N-R" panose="02020400000000000000" pitchFamily="17" charset="-128"/>
                <a:ea typeface="UD デジタル 教科書体 N-R" panose="02020400000000000000" pitchFamily="17" charset="-128"/>
              </a:rPr>
              <a:t>は運営規定に記載</a:t>
            </a:r>
            <a:endParaRPr lang="en-US" altLang="ja-JP" sz="1600" dirty="0">
              <a:latin typeface="UD デジタル 教科書体 N-R" panose="02020400000000000000" pitchFamily="17" charset="-128"/>
              <a:ea typeface="UD デジタル 教科書体 N-R" panose="02020400000000000000" pitchFamily="17" charset="-128"/>
            </a:endParaRPr>
          </a:p>
          <a:p>
            <a:pPr marL="0" indent="0">
              <a:lnSpc>
                <a:spcPct val="100000"/>
              </a:lnSpc>
              <a:buNone/>
            </a:pPr>
            <a:r>
              <a:rPr lang="ja-JP" altLang="en-US" sz="1600" dirty="0">
                <a:latin typeface="UD デジタル 教科書体 N-R" panose="02020400000000000000" pitchFamily="17" charset="-128"/>
                <a:ea typeface="UD デジタル 教科書体 N-R" panose="02020400000000000000" pitchFamily="17" charset="-128"/>
              </a:rPr>
              <a:t>　をすれば良いということだったので、</a:t>
            </a:r>
            <a:r>
              <a:rPr kumimoji="1" lang="ja-JP" altLang="en-US" sz="1600" dirty="0">
                <a:latin typeface="UD デジタル 教科書体 N-R" panose="02020400000000000000" pitchFamily="17" charset="-128"/>
                <a:ea typeface="UD デジタル 教科書体 N-R" panose="02020400000000000000" pitchFamily="17" charset="-128"/>
              </a:rPr>
              <a:t>自分たちで準備をすれば</a:t>
            </a:r>
            <a:endParaRPr kumimoji="1" lang="en-US" altLang="ja-JP" sz="1600" dirty="0">
              <a:latin typeface="UD デジタル 教科書体 N-R" panose="02020400000000000000" pitchFamily="17" charset="-128"/>
              <a:ea typeface="UD デジタル 教科書体 N-R" panose="02020400000000000000" pitchFamily="17" charset="-128"/>
            </a:endParaRPr>
          </a:p>
          <a:p>
            <a:pPr marL="0" indent="0">
              <a:lnSpc>
                <a:spcPct val="100000"/>
              </a:lnSpc>
              <a:buNone/>
            </a:pPr>
            <a:r>
              <a:rPr lang="ja-JP" altLang="en-US" sz="1600" dirty="0">
                <a:latin typeface="UD デジタル 教科書体 N-R" panose="02020400000000000000" pitchFamily="17" charset="-128"/>
                <a:ea typeface="UD デジタル 教科書体 N-R" panose="02020400000000000000" pitchFamily="17" charset="-128"/>
              </a:rPr>
              <a:t>　</a:t>
            </a:r>
            <a:r>
              <a:rPr kumimoji="1" lang="ja-JP" altLang="en-US" sz="1600" dirty="0">
                <a:latin typeface="UD デジタル 教科書体 N-R" panose="02020400000000000000" pitchFamily="17" charset="-128"/>
                <a:ea typeface="UD デジタル 教科書体 N-R" panose="02020400000000000000" pitchFamily="17" charset="-128"/>
              </a:rPr>
              <a:t>協働型を組めることがわかり、スタートすることができた。</a:t>
            </a:r>
            <a:endParaRPr kumimoji="1" lang="en-US" altLang="ja-JP" sz="1600" dirty="0">
              <a:latin typeface="UD デジタル 教科書体 N-R" panose="02020400000000000000" pitchFamily="17" charset="-128"/>
              <a:ea typeface="UD デジタル 教科書体 N-R" panose="02020400000000000000" pitchFamily="17" charset="-128"/>
            </a:endParaRPr>
          </a:p>
          <a:p>
            <a:pPr marL="0" indent="0">
              <a:lnSpc>
                <a:spcPct val="100000"/>
              </a:lnSpc>
              <a:buNone/>
            </a:pPr>
            <a:endParaRPr kumimoji="1" lang="en-US" altLang="ja-JP" sz="1600" dirty="0">
              <a:latin typeface="UD デジタル 教科書体 N-R" panose="02020400000000000000" pitchFamily="17" charset="-128"/>
              <a:ea typeface="UD デジタル 教科書体 N-R" panose="02020400000000000000" pitchFamily="17" charset="-128"/>
            </a:endParaRPr>
          </a:p>
          <a:p>
            <a:pPr marL="0" indent="0">
              <a:lnSpc>
                <a:spcPct val="100000"/>
              </a:lnSpc>
              <a:buNone/>
            </a:pPr>
            <a:r>
              <a:rPr lang="ja-JP" altLang="en-US" sz="1600" dirty="0">
                <a:latin typeface="UD デジタル 教科書体 N-R" panose="02020400000000000000" pitchFamily="17" charset="-128"/>
                <a:ea typeface="UD デジタル 教科書体 N-R" panose="02020400000000000000" pitchFamily="17" charset="-128"/>
              </a:rPr>
              <a:t>●私たちの協働型はそれぞれの事業所が異なる専門性を持ってお</a:t>
            </a:r>
            <a:endParaRPr lang="en-US" altLang="ja-JP" sz="1600" dirty="0">
              <a:latin typeface="UD デジタル 教科書体 N-R" panose="02020400000000000000" pitchFamily="17" charset="-128"/>
              <a:ea typeface="UD デジタル 教科書体 N-R" panose="02020400000000000000" pitchFamily="17" charset="-128"/>
            </a:endParaRPr>
          </a:p>
          <a:p>
            <a:pPr marL="0" indent="0">
              <a:lnSpc>
                <a:spcPct val="100000"/>
              </a:lnSpc>
              <a:buNone/>
            </a:pPr>
            <a:r>
              <a:rPr lang="ja-JP" altLang="en-US" sz="1600" dirty="0">
                <a:latin typeface="UD デジタル 教科書体 N-R" panose="02020400000000000000" pitchFamily="17" charset="-128"/>
                <a:ea typeface="UD デジタル 教科書体 N-R" panose="02020400000000000000" pitchFamily="17" charset="-128"/>
              </a:rPr>
              <a:t>　り、定期のミーティングで困りごとに対する解決策を話し合う</a:t>
            </a:r>
            <a:endParaRPr lang="en-US" altLang="ja-JP" sz="1600" dirty="0">
              <a:latin typeface="UD デジタル 教科書体 N-R" panose="02020400000000000000" pitchFamily="17" charset="-128"/>
              <a:ea typeface="UD デジタル 教科書体 N-R" panose="02020400000000000000" pitchFamily="17" charset="-128"/>
            </a:endParaRPr>
          </a:p>
          <a:p>
            <a:pPr marL="0" indent="0">
              <a:lnSpc>
                <a:spcPct val="100000"/>
              </a:lnSpc>
              <a:buNone/>
            </a:pPr>
            <a:r>
              <a:rPr lang="ja-JP" altLang="en-US" sz="1600" dirty="0">
                <a:latin typeface="UD デジタル 教科書体 N-R" panose="02020400000000000000" pitchFamily="17" charset="-128"/>
                <a:ea typeface="UD デジタル 教科書体 N-R" panose="02020400000000000000" pitchFamily="17" charset="-128"/>
              </a:rPr>
              <a:t>　ことができるという素晴らしメリットがあることがわかった。</a:t>
            </a:r>
            <a:endParaRPr lang="en-US" altLang="ja-JP" sz="1600" dirty="0">
              <a:latin typeface="UD デジタル 教科書体 N-R" panose="02020400000000000000" pitchFamily="17" charset="-128"/>
              <a:ea typeface="UD デジタル 教科書体 N-R" panose="02020400000000000000" pitchFamily="17" charset="-128"/>
            </a:endParaRPr>
          </a:p>
          <a:p>
            <a:pPr marL="0" indent="0">
              <a:lnSpc>
                <a:spcPct val="100000"/>
              </a:lnSpc>
              <a:buNone/>
            </a:pPr>
            <a:endParaRPr lang="en-US" altLang="ja-JP" sz="1600" dirty="0">
              <a:latin typeface="UD デジタル 教科書体 N-R" panose="02020400000000000000" pitchFamily="17" charset="-128"/>
              <a:ea typeface="UD デジタル 教科書体 N-R" panose="02020400000000000000" pitchFamily="17" charset="-128"/>
            </a:endParaRPr>
          </a:p>
          <a:p>
            <a:pPr marL="0" indent="0">
              <a:lnSpc>
                <a:spcPct val="100000"/>
              </a:lnSpc>
              <a:buNone/>
            </a:pPr>
            <a:r>
              <a:rPr kumimoji="1" lang="ja-JP" altLang="en-US" sz="1600" dirty="0">
                <a:latin typeface="UD デジタル 教科書体 N-R" panose="02020400000000000000" pitchFamily="17" charset="-128"/>
                <a:ea typeface="UD デジタル 教科書体 N-R" panose="02020400000000000000" pitchFamily="17" charset="-128"/>
              </a:rPr>
              <a:t>●にじいろは、併設する事務所で札幌市から委託を受けて緊急入</a:t>
            </a:r>
            <a:endParaRPr kumimoji="1" lang="en-US" altLang="ja-JP" sz="1600" dirty="0">
              <a:latin typeface="UD デジタル 教科書体 N-R" panose="02020400000000000000" pitchFamily="17" charset="-128"/>
              <a:ea typeface="UD デジタル 教科書体 N-R" panose="02020400000000000000" pitchFamily="17" charset="-128"/>
            </a:endParaRPr>
          </a:p>
          <a:p>
            <a:pPr marL="0" indent="0">
              <a:lnSpc>
                <a:spcPct val="100000"/>
              </a:lnSpc>
              <a:buNone/>
            </a:pPr>
            <a:r>
              <a:rPr lang="ja-JP" altLang="en-US" sz="1600" dirty="0">
                <a:latin typeface="UD デジタル 教科書体 N-R" panose="02020400000000000000" pitchFamily="17" charset="-128"/>
                <a:ea typeface="UD デジタル 教科書体 N-R" panose="02020400000000000000" pitchFamily="17" charset="-128"/>
              </a:rPr>
              <a:t>　</a:t>
            </a:r>
            <a:r>
              <a:rPr kumimoji="1" lang="ja-JP" altLang="en-US" sz="1600" dirty="0">
                <a:latin typeface="UD デジタル 教科書体 N-R" panose="02020400000000000000" pitchFamily="17" charset="-128"/>
                <a:ea typeface="UD デジタル 教科書体 N-R" panose="02020400000000000000" pitchFamily="17" charset="-128"/>
              </a:rPr>
              <a:t>所受先調整窓口事業も行っている。</a:t>
            </a:r>
            <a:r>
              <a:rPr lang="ja-JP" altLang="en-US" sz="1600" dirty="0">
                <a:latin typeface="UD デジタル 教科書体 N-R" panose="02020400000000000000" pitchFamily="17" charset="-128"/>
                <a:ea typeface="UD デジタル 教科書体 N-R" panose="02020400000000000000" pitchFamily="17" charset="-128"/>
              </a:rPr>
              <a:t>急に夜間・休日帯の行き先</a:t>
            </a:r>
            <a:endParaRPr lang="en-US" altLang="ja-JP" sz="1600" dirty="0">
              <a:latin typeface="UD デジタル 教科書体 N-R" panose="02020400000000000000" pitchFamily="17" charset="-128"/>
              <a:ea typeface="UD デジタル 教科書体 N-R" panose="02020400000000000000" pitchFamily="17" charset="-128"/>
            </a:endParaRPr>
          </a:p>
          <a:p>
            <a:pPr marL="0" indent="0">
              <a:lnSpc>
                <a:spcPct val="100000"/>
              </a:lnSpc>
              <a:buNone/>
            </a:pPr>
            <a:r>
              <a:rPr lang="ja-JP" altLang="en-US" sz="1600" dirty="0">
                <a:latin typeface="UD デジタル 教科書体 N-R" panose="02020400000000000000" pitchFamily="17" charset="-128"/>
                <a:ea typeface="UD デジタル 教科書体 N-R" panose="02020400000000000000" pitchFamily="17" charset="-128"/>
              </a:rPr>
              <a:t>　が無くなってしまった方の支援を随時調整している。札幌市に</a:t>
            </a:r>
            <a:endParaRPr lang="en-US" altLang="ja-JP" sz="1600" dirty="0">
              <a:latin typeface="UD デジタル 教科書体 N-R" panose="02020400000000000000" pitchFamily="17" charset="-128"/>
              <a:ea typeface="UD デジタル 教科書体 N-R" panose="02020400000000000000" pitchFamily="17" charset="-128"/>
            </a:endParaRPr>
          </a:p>
          <a:p>
            <a:pPr marL="0" indent="0">
              <a:lnSpc>
                <a:spcPct val="100000"/>
              </a:lnSpc>
              <a:buNone/>
            </a:pPr>
            <a:r>
              <a:rPr lang="ja-JP" altLang="en-US" sz="1600" dirty="0">
                <a:latin typeface="UD デジタル 教科書体 N-R" panose="02020400000000000000" pitchFamily="17" charset="-128"/>
                <a:ea typeface="UD デジタル 教科書体 N-R" panose="02020400000000000000" pitchFamily="17" charset="-128"/>
              </a:rPr>
              <a:t>　１か所しかない状況。</a:t>
            </a:r>
            <a:endParaRPr kumimoji="1" lang="ja-JP" altLang="en-US" sz="1600" dirty="0">
              <a:latin typeface="UD デジタル 教科書体 N-R" panose="02020400000000000000" pitchFamily="17" charset="-128"/>
              <a:ea typeface="UD デジタル 教科書体 N-R" panose="02020400000000000000" pitchFamily="17" charset="-128"/>
            </a:endParaRPr>
          </a:p>
        </p:txBody>
      </p:sp>
      <p:grpSp>
        <p:nvGrpSpPr>
          <p:cNvPr id="9" name="グループ化 8">
            <a:extLst>
              <a:ext uri="{FF2B5EF4-FFF2-40B4-BE49-F238E27FC236}">
                <a16:creationId xmlns:a16="http://schemas.microsoft.com/office/drawing/2014/main" id="{E4E5BD77-D93B-4040-2EE5-8E897BD8B948}"/>
              </a:ext>
            </a:extLst>
          </p:cNvPr>
          <p:cNvGrpSpPr/>
          <p:nvPr/>
        </p:nvGrpSpPr>
        <p:grpSpPr>
          <a:xfrm>
            <a:off x="298683" y="1216085"/>
            <a:ext cx="5050511" cy="5519455"/>
            <a:chOff x="185597" y="883197"/>
            <a:chExt cx="5050511" cy="5541777"/>
          </a:xfrm>
        </p:grpSpPr>
        <p:pic>
          <p:nvPicPr>
            <p:cNvPr id="4" name="図 3">
              <a:extLst>
                <a:ext uri="{FF2B5EF4-FFF2-40B4-BE49-F238E27FC236}">
                  <a16:creationId xmlns:a16="http://schemas.microsoft.com/office/drawing/2014/main" id="{5797E570-5FAC-A0CE-88C5-2811C9655195}"/>
                </a:ext>
              </a:extLst>
            </p:cNvPr>
            <p:cNvPicPr>
              <a:picLocks noChangeAspect="1"/>
            </p:cNvPicPr>
            <p:nvPr/>
          </p:nvPicPr>
          <p:blipFill rotWithShape="1">
            <a:blip r:embed="rId2">
              <a:extLst>
                <a:ext uri="{28A0092B-C50C-407E-A947-70E740481C1C}">
                  <a14:useLocalDpi xmlns:a14="http://schemas.microsoft.com/office/drawing/2010/main" val="0"/>
                </a:ext>
              </a:extLst>
            </a:blip>
            <a:srcRect l="3730" t="13575" r="3111" b="14218"/>
            <a:stretch/>
          </p:blipFill>
          <p:spPr>
            <a:xfrm>
              <a:off x="185597" y="883197"/>
              <a:ext cx="5050511" cy="5541777"/>
            </a:xfrm>
            <a:prstGeom prst="rect">
              <a:avLst/>
            </a:prstGeom>
            <a:ln w="9525">
              <a:solidFill>
                <a:schemeClr val="tx1">
                  <a:lumMod val="50000"/>
                  <a:lumOff val="50000"/>
                </a:schemeClr>
              </a:solidFill>
            </a:ln>
          </p:spPr>
        </p:pic>
        <p:sp>
          <p:nvSpPr>
            <p:cNvPr id="5" name="楕円 4">
              <a:extLst>
                <a:ext uri="{FF2B5EF4-FFF2-40B4-BE49-F238E27FC236}">
                  <a16:creationId xmlns:a16="http://schemas.microsoft.com/office/drawing/2014/main" id="{21DE7787-31B4-8C9B-71F0-09DFBA5535E1}"/>
                </a:ext>
              </a:extLst>
            </p:cNvPr>
            <p:cNvSpPr/>
            <p:nvPr/>
          </p:nvSpPr>
          <p:spPr>
            <a:xfrm>
              <a:off x="4169782" y="2099894"/>
              <a:ext cx="219456" cy="2103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33B98733-7359-95FF-BF5A-406366F2A392}"/>
                </a:ext>
              </a:extLst>
            </p:cNvPr>
            <p:cNvSpPr/>
            <p:nvPr/>
          </p:nvSpPr>
          <p:spPr>
            <a:xfrm>
              <a:off x="4279510" y="2841163"/>
              <a:ext cx="219456" cy="2103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9F41F08C-3885-B583-91ED-02019B89A589}"/>
                </a:ext>
              </a:extLst>
            </p:cNvPr>
            <p:cNvSpPr/>
            <p:nvPr/>
          </p:nvSpPr>
          <p:spPr>
            <a:xfrm>
              <a:off x="3972885" y="3051475"/>
              <a:ext cx="219456" cy="2103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91047E99-3BCF-F360-D310-70AB41442D1C}"/>
                </a:ext>
              </a:extLst>
            </p:cNvPr>
            <p:cNvPicPr>
              <a:picLocks noChangeAspect="1"/>
            </p:cNvPicPr>
            <p:nvPr/>
          </p:nvPicPr>
          <p:blipFill rotWithShape="1">
            <a:blip r:embed="rId3">
              <a:extLst>
                <a:ext uri="{28A0092B-C50C-407E-A947-70E740481C1C}">
                  <a14:useLocalDpi xmlns:a14="http://schemas.microsoft.com/office/drawing/2010/main" val="0"/>
                </a:ext>
              </a:extLst>
            </a:blip>
            <a:srcRect l="64439" t="86009" r="3842" b="2784"/>
            <a:stretch/>
          </p:blipFill>
          <p:spPr>
            <a:xfrm>
              <a:off x="3350709" y="5296789"/>
              <a:ext cx="1857602" cy="929109"/>
            </a:xfrm>
            <a:prstGeom prst="rect">
              <a:avLst/>
            </a:prstGeom>
          </p:spPr>
        </p:pic>
      </p:grpSp>
      <p:sp>
        <p:nvSpPr>
          <p:cNvPr id="10" name="正方形/長方形 9">
            <a:extLst>
              <a:ext uri="{FF2B5EF4-FFF2-40B4-BE49-F238E27FC236}">
                <a16:creationId xmlns:a16="http://schemas.microsoft.com/office/drawing/2014/main" id="{439F478C-A281-703B-8A44-A02FA1FF4540}"/>
              </a:ext>
            </a:extLst>
          </p:cNvPr>
          <p:cNvSpPr/>
          <p:nvPr/>
        </p:nvSpPr>
        <p:spPr>
          <a:xfrm>
            <a:off x="3457599" y="2036136"/>
            <a:ext cx="968828" cy="282969"/>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UD デジタル 教科書体 N-R" panose="02020400000000000000" pitchFamily="17" charset="-128"/>
                <a:ea typeface="UD デジタル 教科書体 N-R" panose="02020400000000000000" pitchFamily="17" charset="-128"/>
              </a:rPr>
              <a:t>にじいろ</a:t>
            </a:r>
          </a:p>
        </p:txBody>
      </p:sp>
      <p:sp>
        <p:nvSpPr>
          <p:cNvPr id="17" name="正方形/長方形 16">
            <a:extLst>
              <a:ext uri="{FF2B5EF4-FFF2-40B4-BE49-F238E27FC236}">
                <a16:creationId xmlns:a16="http://schemas.microsoft.com/office/drawing/2014/main" id="{AC42A736-1370-D185-91EF-64826DD71F2E}"/>
              </a:ext>
            </a:extLst>
          </p:cNvPr>
          <p:cNvSpPr/>
          <p:nvPr/>
        </p:nvSpPr>
        <p:spPr>
          <a:xfrm>
            <a:off x="3457599" y="2805139"/>
            <a:ext cx="968828" cy="282969"/>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UD デジタル 教科書体 N-R" panose="02020400000000000000" pitchFamily="17" charset="-128"/>
                <a:ea typeface="UD デジタル 教科書体 N-R" panose="02020400000000000000" pitchFamily="17" charset="-128"/>
              </a:rPr>
              <a:t>ぷらうむ</a:t>
            </a:r>
          </a:p>
        </p:txBody>
      </p:sp>
      <p:sp>
        <p:nvSpPr>
          <p:cNvPr id="18" name="正方形/長方形 17">
            <a:extLst>
              <a:ext uri="{FF2B5EF4-FFF2-40B4-BE49-F238E27FC236}">
                <a16:creationId xmlns:a16="http://schemas.microsoft.com/office/drawing/2014/main" id="{96547948-46AD-1F1A-703B-0B56C266E9F5}"/>
              </a:ext>
            </a:extLst>
          </p:cNvPr>
          <p:cNvSpPr/>
          <p:nvPr/>
        </p:nvSpPr>
        <p:spPr>
          <a:xfrm>
            <a:off x="3457599" y="3666980"/>
            <a:ext cx="968828" cy="282969"/>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UD デジタル 教科書体 N-R" panose="02020400000000000000" pitchFamily="17" charset="-128"/>
                <a:ea typeface="UD デジタル 教科書体 N-R" panose="02020400000000000000" pitchFamily="17" charset="-128"/>
              </a:rPr>
              <a:t>あすみ</a:t>
            </a:r>
          </a:p>
        </p:txBody>
      </p:sp>
    </p:spTree>
    <p:extLst>
      <p:ext uri="{BB962C8B-B14F-4D97-AF65-F5344CB8AC3E}">
        <p14:creationId xmlns:p14="http://schemas.microsoft.com/office/powerpoint/2010/main" val="734778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B7CBFF-F3DE-E40A-60F1-061FBCC226F9}"/>
              </a:ext>
            </a:extLst>
          </p:cNvPr>
          <p:cNvSpPr>
            <a:spLocks noGrp="1"/>
          </p:cNvSpPr>
          <p:nvPr>
            <p:ph type="title"/>
          </p:nvPr>
        </p:nvSpPr>
        <p:spPr>
          <a:xfrm>
            <a:off x="305539" y="103611"/>
            <a:ext cx="8210531" cy="723704"/>
          </a:xfrm>
        </p:spPr>
        <p:txBody>
          <a:bodyPr>
            <a:normAutofit/>
          </a:bodyPr>
          <a:lstStyle/>
          <a:p>
            <a:pPr algn="ctr"/>
            <a:r>
              <a:rPr kumimoji="1" lang="ja-JP" altLang="en-US" sz="3600" u="sng" dirty="0">
                <a:latin typeface="UD デジタル 教科書体 N-R" panose="02020400000000000000" pitchFamily="17" charset="-128"/>
                <a:ea typeface="UD デジタル 教科書体 N-R" panose="02020400000000000000" pitchFamily="17" charset="-128"/>
              </a:rPr>
              <a:t>う ま く</a:t>
            </a:r>
            <a:r>
              <a:rPr lang="ja-JP" altLang="en-US" sz="3600" u="sng" dirty="0">
                <a:latin typeface="UD デジタル 教科書体 N-R" panose="02020400000000000000" pitchFamily="17" charset="-128"/>
                <a:ea typeface="UD デジタル 教科書体 N-R" panose="02020400000000000000" pitchFamily="17" charset="-128"/>
              </a:rPr>
              <a:t> </a:t>
            </a:r>
            <a:r>
              <a:rPr kumimoji="1" lang="ja-JP" altLang="en-US" sz="3600" u="sng" dirty="0">
                <a:latin typeface="UD デジタル 教科書体 N-R" panose="02020400000000000000" pitchFamily="17" charset="-128"/>
                <a:ea typeface="UD デジタル 教科書体 N-R" panose="02020400000000000000" pitchFamily="17" charset="-128"/>
              </a:rPr>
              <a:t>い</a:t>
            </a:r>
            <a:r>
              <a:rPr lang="ja-JP" altLang="en-US" sz="3600" u="sng" dirty="0">
                <a:latin typeface="UD デジタル 教科書体 N-R" panose="02020400000000000000" pitchFamily="17" charset="-128"/>
                <a:ea typeface="UD デジタル 教科書体 N-R" panose="02020400000000000000" pitchFamily="17" charset="-128"/>
              </a:rPr>
              <a:t> </a:t>
            </a:r>
            <a:r>
              <a:rPr kumimoji="1" lang="ja-JP" altLang="en-US" sz="3600" u="sng" dirty="0">
                <a:latin typeface="UD デジタル 教科書体 N-R" panose="02020400000000000000" pitchFamily="17" charset="-128"/>
                <a:ea typeface="UD デジタル 教科書体 N-R" panose="02020400000000000000" pitchFamily="17" charset="-128"/>
              </a:rPr>
              <a:t>っ た 理 由</a:t>
            </a:r>
          </a:p>
        </p:txBody>
      </p:sp>
      <p:pic>
        <p:nvPicPr>
          <p:cNvPr id="9" name="図 8">
            <a:extLst>
              <a:ext uri="{FF2B5EF4-FFF2-40B4-BE49-F238E27FC236}">
                <a16:creationId xmlns:a16="http://schemas.microsoft.com/office/drawing/2014/main" id="{0892F935-78E5-2566-138A-CE4978A72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624" y="0"/>
            <a:ext cx="3498376" cy="4981433"/>
          </a:xfrm>
          <a:prstGeom prst="rect">
            <a:avLst/>
          </a:prstGeom>
        </p:spPr>
      </p:pic>
      <p:pic>
        <p:nvPicPr>
          <p:cNvPr id="7" name="図 6">
            <a:extLst>
              <a:ext uri="{FF2B5EF4-FFF2-40B4-BE49-F238E27FC236}">
                <a16:creationId xmlns:a16="http://schemas.microsoft.com/office/drawing/2014/main" id="{64368834-4C7D-B0A9-B5D8-29C061983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109" y="3800901"/>
            <a:ext cx="4071436" cy="3057099"/>
          </a:xfrm>
          <a:prstGeom prst="rect">
            <a:avLst/>
          </a:prstGeom>
        </p:spPr>
      </p:pic>
      <p:sp>
        <p:nvSpPr>
          <p:cNvPr id="3" name="コンテンツ プレースホルダー 2">
            <a:extLst>
              <a:ext uri="{FF2B5EF4-FFF2-40B4-BE49-F238E27FC236}">
                <a16:creationId xmlns:a16="http://schemas.microsoft.com/office/drawing/2014/main" id="{73753B15-0919-8D79-5EA3-43D94F01C488}"/>
              </a:ext>
            </a:extLst>
          </p:cNvPr>
          <p:cNvSpPr>
            <a:spLocks noGrp="1"/>
          </p:cNvSpPr>
          <p:nvPr>
            <p:ph idx="1"/>
          </p:nvPr>
        </p:nvSpPr>
        <p:spPr>
          <a:xfrm>
            <a:off x="305539" y="870860"/>
            <a:ext cx="8388085" cy="5987140"/>
          </a:xfrm>
          <a:solidFill>
            <a:schemeClr val="bg1"/>
          </a:solidFill>
        </p:spPr>
        <p:txBody>
          <a:bodyPr anchor="ctr">
            <a:normAutofit fontScale="92500"/>
          </a:bodyPr>
          <a:lstStyle/>
          <a:p>
            <a:pPr marL="0" indent="0">
              <a:lnSpc>
                <a:spcPct val="110000"/>
              </a:lnSpc>
              <a:buNone/>
            </a:pPr>
            <a:r>
              <a:rPr kumimoji="1" lang="ja-JP" altLang="en-US" sz="1500" dirty="0">
                <a:latin typeface="UD デジタル 教科書体 N-R" panose="02020400000000000000" pitchFamily="17" charset="-128"/>
                <a:ea typeface="UD デジタル 教科書体 N-R" panose="02020400000000000000" pitchFamily="17" charset="-128"/>
              </a:rPr>
              <a:t>●</a:t>
            </a:r>
            <a:r>
              <a:rPr kumimoji="1" lang="ja-JP" altLang="en-US" sz="1900" dirty="0">
                <a:latin typeface="UD デジタル 教科書体 N-R" panose="02020400000000000000" pitchFamily="17" charset="-128"/>
                <a:ea typeface="UD デジタル 教科書体 N-R" panose="02020400000000000000" pitchFamily="17" charset="-128"/>
              </a:rPr>
              <a:t>当初はぷらうむだけが相談支援専門員を３人配置しており、他２事業所は１</a:t>
            </a:r>
            <a:endParaRPr kumimoji="1" lang="en-US" altLang="ja-JP" sz="19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900" dirty="0">
                <a:latin typeface="UD デジタル 教科書体 N-R" panose="02020400000000000000" pitchFamily="17" charset="-128"/>
                <a:ea typeface="UD デジタル 教科書体 N-R" panose="02020400000000000000" pitchFamily="17" charset="-128"/>
              </a:rPr>
              <a:t>　</a:t>
            </a:r>
            <a:r>
              <a:rPr kumimoji="1" lang="ja-JP" altLang="en-US" sz="1900" dirty="0">
                <a:latin typeface="UD デジタル 教科書体 N-R" panose="02020400000000000000" pitchFamily="17" charset="-128"/>
                <a:ea typeface="UD デジタル 教科書体 N-R" panose="02020400000000000000" pitchFamily="17" charset="-128"/>
              </a:rPr>
              <a:t>人体制だった。それぞれとても経験のある相談支援専門員だったが、一人事</a:t>
            </a:r>
            <a:endParaRPr kumimoji="1" lang="en-US" altLang="ja-JP" sz="19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900" dirty="0">
                <a:latin typeface="UD デジタル 教科書体 N-R" panose="02020400000000000000" pitchFamily="17" charset="-128"/>
                <a:ea typeface="UD デジタル 教科書体 N-R" panose="02020400000000000000" pitchFamily="17" charset="-128"/>
              </a:rPr>
              <a:t>　</a:t>
            </a:r>
            <a:r>
              <a:rPr kumimoji="1" lang="ja-JP" altLang="en-US" sz="1900" dirty="0">
                <a:latin typeface="UD デジタル 教科書体 N-R" panose="02020400000000000000" pitchFamily="17" charset="-128"/>
                <a:ea typeface="UD デジタル 教科書体 N-R" panose="02020400000000000000" pitchFamily="17" charset="-128"/>
              </a:rPr>
              <a:t>業所はどんなに経験があっても大変なことも多く、</a:t>
            </a:r>
            <a:r>
              <a:rPr lang="ja-JP" altLang="en-US" sz="1900" dirty="0">
                <a:latin typeface="UD デジタル 教科書体 N-R" panose="02020400000000000000" pitchFamily="17" charset="-128"/>
                <a:ea typeface="UD デジタル 教科書体 N-R" panose="02020400000000000000" pitchFamily="17" charset="-128"/>
              </a:rPr>
              <a:t>事業所の孤独感の解消や</a:t>
            </a:r>
            <a:endParaRPr lang="en-US" altLang="ja-JP" sz="19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900" dirty="0">
                <a:latin typeface="UD デジタル 教科書体 N-R" panose="02020400000000000000" pitchFamily="17" charset="-128"/>
                <a:ea typeface="UD デジタル 教科書体 N-R" panose="02020400000000000000" pitchFamily="17" charset="-128"/>
              </a:rPr>
              <a:t>　バーンアウト防止のため、</a:t>
            </a:r>
            <a:r>
              <a:rPr kumimoji="1" lang="ja-JP" altLang="en-US" sz="1900" dirty="0">
                <a:latin typeface="UD デジタル 教科書体 N-R" panose="02020400000000000000" pitchFamily="17" charset="-128"/>
                <a:ea typeface="UD デジタル 教科書体 N-R" panose="02020400000000000000" pitchFamily="17" charset="-128"/>
              </a:rPr>
              <a:t>週１回のズームミーティングと月</a:t>
            </a:r>
            <a:r>
              <a:rPr lang="ja-JP" altLang="en-US" sz="1900" dirty="0">
                <a:latin typeface="UD デジタル 教科書体 N-R" panose="02020400000000000000" pitchFamily="17" charset="-128"/>
                <a:ea typeface="UD デジタル 教科書体 N-R" panose="02020400000000000000" pitchFamily="17" charset="-128"/>
              </a:rPr>
              <a:t>１回のランミー　</a:t>
            </a:r>
            <a:endParaRPr lang="en-US" altLang="ja-JP" sz="19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900" dirty="0">
                <a:latin typeface="UD デジタル 教科書体 N-R" panose="02020400000000000000" pitchFamily="17" charset="-128"/>
                <a:ea typeface="UD デジタル 教科書体 N-R" panose="02020400000000000000" pitchFamily="17" charset="-128"/>
              </a:rPr>
              <a:t>　ティングを開催していた。</a:t>
            </a:r>
            <a:endParaRPr lang="en-US" altLang="ja-JP" sz="19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500" dirty="0">
                <a:latin typeface="UD デジタル 教科書体 N-R" panose="02020400000000000000" pitchFamily="17" charset="-128"/>
                <a:ea typeface="UD デジタル 教科書体 N-R" panose="02020400000000000000" pitchFamily="17" charset="-128"/>
              </a:rPr>
              <a:t>●</a:t>
            </a:r>
            <a:r>
              <a:rPr lang="ja-JP" altLang="en-US" sz="1900" dirty="0">
                <a:latin typeface="UD デジタル 教科書体 N-R" panose="02020400000000000000" pitchFamily="17" charset="-128"/>
                <a:ea typeface="UD デジタル 教科書体 N-R" panose="02020400000000000000" pitchFamily="17" charset="-128"/>
              </a:rPr>
              <a:t>協働型の成果としては、一人事業所も機能強化</a:t>
            </a:r>
            <a:r>
              <a:rPr lang="en-US" altLang="ja-JP" sz="1900" dirty="0">
                <a:latin typeface="UD デジタル 教科書体 N-R" panose="02020400000000000000" pitchFamily="17" charset="-128"/>
                <a:ea typeface="UD デジタル 教科書体 N-R" panose="02020400000000000000" pitchFamily="17" charset="-128"/>
              </a:rPr>
              <a:t>Ⅰ</a:t>
            </a:r>
            <a:r>
              <a:rPr lang="ja-JP" altLang="en-US" sz="1900" dirty="0">
                <a:latin typeface="UD デジタル 教科書体 N-R" panose="02020400000000000000" pitchFamily="17" charset="-128"/>
                <a:ea typeface="UD デジタル 教科書体 N-R" panose="02020400000000000000" pitchFamily="17" charset="-128"/>
              </a:rPr>
              <a:t>を取り続けることができた</a:t>
            </a:r>
            <a:endParaRPr lang="en-US" altLang="ja-JP" sz="19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900" dirty="0">
                <a:latin typeface="UD デジタル 教科書体 N-R" panose="02020400000000000000" pitchFamily="17" charset="-128"/>
                <a:ea typeface="UD デジタル 教科書体 N-R" panose="02020400000000000000" pitchFamily="17" charset="-128"/>
              </a:rPr>
              <a:t>　ため、運営的にも増員に向けた余力を蓄えることができた。その結果として　</a:t>
            </a:r>
            <a:endParaRPr lang="en-US" altLang="ja-JP" sz="19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900" dirty="0">
                <a:latin typeface="UD デジタル 教科書体 N-R" panose="02020400000000000000" pitchFamily="17" charset="-128"/>
                <a:ea typeface="UD デジタル 教科書体 N-R" panose="02020400000000000000" pitchFamily="17" charset="-128"/>
              </a:rPr>
              <a:t>　令和７年現在は他２事業所も２名体制への増員をできており、マネジメント　</a:t>
            </a:r>
            <a:endParaRPr lang="en-US" altLang="ja-JP" sz="19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900" dirty="0">
                <a:latin typeface="UD デジタル 教科書体 N-R" panose="02020400000000000000" pitchFamily="17" charset="-128"/>
                <a:ea typeface="UD デジタル 教科書体 N-R" panose="02020400000000000000" pitchFamily="17" charset="-128"/>
              </a:rPr>
              <a:t>　的にも良い方向に向かっている。</a:t>
            </a:r>
            <a:endParaRPr lang="en-US" altLang="ja-JP" sz="19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kumimoji="1" lang="ja-JP" altLang="en-US" sz="1500" dirty="0">
                <a:latin typeface="UD デジタル 教科書体 N-R" panose="02020400000000000000" pitchFamily="17" charset="-128"/>
                <a:ea typeface="UD デジタル 教科書体 N-R" panose="02020400000000000000" pitchFamily="17" charset="-128"/>
              </a:rPr>
              <a:t>●</a:t>
            </a:r>
            <a:r>
              <a:rPr kumimoji="1" lang="ja-JP" altLang="en-US" sz="1900" dirty="0">
                <a:latin typeface="UD デジタル 教科書体 N-R" panose="02020400000000000000" pitchFamily="17" charset="-128"/>
                <a:ea typeface="UD デジタル 教科書体 N-R" panose="02020400000000000000" pitchFamily="17" charset="-128"/>
              </a:rPr>
              <a:t>現在の人員配置</a:t>
            </a:r>
            <a:endParaRPr kumimoji="1" lang="en-US" altLang="ja-JP" sz="19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900" dirty="0">
                <a:latin typeface="UD デジタル 教科書体 N-R" panose="02020400000000000000" pitchFamily="17" charset="-128"/>
                <a:ea typeface="UD デジタル 教科書体 N-R" panose="02020400000000000000" pitchFamily="17" charset="-128"/>
              </a:rPr>
              <a:t>　ぷらうむ：相談支援専門員５人（主任２・現任２）・相談支援員１人</a:t>
            </a:r>
            <a:endParaRPr lang="en-US" altLang="ja-JP" sz="19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kumimoji="1" lang="ja-JP" altLang="en-US" sz="1900" dirty="0">
                <a:latin typeface="UD デジタル 教科書体 N-R" panose="02020400000000000000" pitchFamily="17" charset="-128"/>
                <a:ea typeface="UD デジタル 教科書体 N-R" panose="02020400000000000000" pitchFamily="17" charset="-128"/>
              </a:rPr>
              <a:t>　あすみ：相談支援専門員２人（主任１・現任１）</a:t>
            </a:r>
            <a:endParaRPr kumimoji="1" lang="en-US" altLang="ja-JP" sz="1900" dirty="0">
              <a:latin typeface="UD デジタル 教科書体 N-R" panose="02020400000000000000" pitchFamily="17" charset="-128"/>
              <a:ea typeface="UD デジタル 教科書体 N-R" panose="02020400000000000000" pitchFamily="17" charset="-128"/>
            </a:endParaRPr>
          </a:p>
          <a:p>
            <a:pPr marL="0" indent="0">
              <a:lnSpc>
                <a:spcPct val="110000"/>
              </a:lnSpc>
              <a:buNone/>
            </a:pPr>
            <a:r>
              <a:rPr lang="ja-JP" altLang="en-US" sz="1900" dirty="0">
                <a:latin typeface="UD デジタル 教科書体 N-R" panose="02020400000000000000" pitchFamily="17" charset="-128"/>
                <a:ea typeface="UD デジタル 教科書体 N-R" panose="02020400000000000000" pitchFamily="17" charset="-128"/>
              </a:rPr>
              <a:t>　にじいろ：相談支援専門員２人（主任１）</a:t>
            </a:r>
            <a:endParaRPr kumimoji="1" lang="ja-JP" altLang="en-US" sz="19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88844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コンテンツ プレースホルダー 2">
            <a:extLst>
              <a:ext uri="{FF2B5EF4-FFF2-40B4-BE49-F238E27FC236}">
                <a16:creationId xmlns:a16="http://schemas.microsoft.com/office/drawing/2014/main" id="{96E9FA4D-58EC-E47E-6D6D-F36D63E19C92}"/>
              </a:ext>
            </a:extLst>
          </p:cNvPr>
          <p:cNvSpPr txBox="1">
            <a:spLocks/>
          </p:cNvSpPr>
          <p:nvPr/>
        </p:nvSpPr>
        <p:spPr>
          <a:xfrm>
            <a:off x="5968336" y="5842253"/>
            <a:ext cx="6050275" cy="7417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latin typeface="+mj-lt"/>
              </a:rPr>
              <a:t>　</a:t>
            </a:r>
            <a:r>
              <a:rPr lang="ja-JP" altLang="en-US" sz="1400" dirty="0">
                <a:latin typeface="UD デジタル 教科書体 N-R" panose="02020400000000000000" pitchFamily="17" charset="-128"/>
                <a:ea typeface="UD デジタル 教科書体 N-R" panose="02020400000000000000" pitchFamily="17" charset="-128"/>
              </a:rPr>
              <a:t>ぷらうむ、なないろ、あすみ　　なないろ、イコカヌ　　　　　　　　　　　　</a:t>
            </a:r>
            <a:endParaRPr lang="en-US" altLang="ja-JP" sz="16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1600" dirty="0">
                <a:latin typeface="UD デジタル 教科書体 N-R" panose="02020400000000000000" pitchFamily="17" charset="-128"/>
                <a:ea typeface="UD デジタル 教科書体 N-R" panose="02020400000000000000" pitchFamily="17" charset="-128"/>
              </a:rPr>
              <a:t>　</a:t>
            </a:r>
            <a:r>
              <a:rPr lang="en-US" altLang="ja-JP" sz="1400" dirty="0">
                <a:latin typeface="UD デジタル 教科書体 N-R" panose="02020400000000000000" pitchFamily="17" charset="-128"/>
                <a:ea typeface="UD デジタル 教科書体 N-R" panose="02020400000000000000" pitchFamily="17" charset="-128"/>
              </a:rPr>
              <a:t>pono</a:t>
            </a:r>
            <a:r>
              <a:rPr lang="ja-JP" altLang="en-US" sz="1400" dirty="0">
                <a:latin typeface="UD デジタル 教科書体 N-R" panose="02020400000000000000" pitchFamily="17" charset="-128"/>
                <a:ea typeface="UD デジタル 教科書体 N-R" panose="02020400000000000000" pitchFamily="17" charset="-128"/>
              </a:rPr>
              <a:t>、ぱすとらる、やっほー　　とも、つばさ、ぶらいと　　</a:t>
            </a:r>
            <a:endParaRPr lang="en-US" altLang="ja-JP" sz="1600" dirty="0">
              <a:latin typeface="UD デジタル 教科書体 N-R" panose="02020400000000000000" pitchFamily="17" charset="-128"/>
              <a:ea typeface="UD デジタル 教科書体 N-R" panose="02020400000000000000" pitchFamily="17" charset="-128"/>
            </a:endParaRPr>
          </a:p>
        </p:txBody>
      </p:sp>
      <p:sp>
        <p:nvSpPr>
          <p:cNvPr id="2" name="タイトル 1">
            <a:extLst>
              <a:ext uri="{FF2B5EF4-FFF2-40B4-BE49-F238E27FC236}">
                <a16:creationId xmlns:a16="http://schemas.microsoft.com/office/drawing/2014/main" id="{5980C119-2477-AD61-F62B-3AB870A00324}"/>
              </a:ext>
            </a:extLst>
          </p:cNvPr>
          <p:cNvSpPr>
            <a:spLocks noGrp="1"/>
          </p:cNvSpPr>
          <p:nvPr>
            <p:ph type="title"/>
          </p:nvPr>
        </p:nvSpPr>
        <p:spPr>
          <a:xfrm>
            <a:off x="867473" y="96527"/>
            <a:ext cx="11525363" cy="581592"/>
          </a:xfrm>
        </p:spPr>
        <p:txBody>
          <a:bodyPr>
            <a:noAutofit/>
          </a:bodyPr>
          <a:lstStyle/>
          <a:p>
            <a:r>
              <a:rPr kumimoji="1" lang="ja-JP" altLang="en-US" sz="2800" dirty="0">
                <a:latin typeface="UD デジタル 教科書体 N-R" panose="02020400000000000000" pitchFamily="17" charset="-128"/>
                <a:ea typeface="UD デジタル 教科書体 N-R" panose="02020400000000000000" pitchFamily="17" charset="-128"/>
              </a:rPr>
              <a:t>その後の活動と今後の展望　</a:t>
            </a:r>
            <a:r>
              <a:rPr kumimoji="1" lang="en-US" altLang="ja-JP" sz="2800" dirty="0">
                <a:latin typeface="UD デジタル 教科書体 N-R" panose="02020400000000000000" pitchFamily="17" charset="-128"/>
                <a:ea typeface="UD デジタル 教科書体 N-R" panose="02020400000000000000" pitchFamily="17" charset="-128"/>
              </a:rPr>
              <a:t>KYA</a:t>
            </a:r>
            <a:r>
              <a:rPr kumimoji="1" lang="ja-JP" altLang="en-US" sz="2800" dirty="0">
                <a:latin typeface="UD デジタル 教科書体 N-R" panose="02020400000000000000" pitchFamily="17" charset="-128"/>
                <a:ea typeface="UD デジタル 教科書体 N-R" panose="02020400000000000000" pitchFamily="17" charset="-128"/>
              </a:rPr>
              <a:t>（協働体有志の集まり）</a:t>
            </a:r>
          </a:p>
        </p:txBody>
      </p:sp>
      <p:sp>
        <p:nvSpPr>
          <p:cNvPr id="3" name="コンテンツ プレースホルダー 2">
            <a:extLst>
              <a:ext uri="{FF2B5EF4-FFF2-40B4-BE49-F238E27FC236}">
                <a16:creationId xmlns:a16="http://schemas.microsoft.com/office/drawing/2014/main" id="{310B2CC6-62CE-3145-B58E-22527CE02CC4}"/>
              </a:ext>
            </a:extLst>
          </p:cNvPr>
          <p:cNvSpPr>
            <a:spLocks noGrp="1"/>
          </p:cNvSpPr>
          <p:nvPr>
            <p:ph idx="1"/>
          </p:nvPr>
        </p:nvSpPr>
        <p:spPr>
          <a:xfrm>
            <a:off x="5968336" y="890801"/>
            <a:ext cx="6050275" cy="4740268"/>
          </a:xfrm>
        </p:spPr>
        <p:txBody>
          <a:bodyPr anchor="ctr">
            <a:normAutofit fontScale="70000" lnSpcReduction="20000"/>
          </a:bodyPr>
          <a:lstStyle/>
          <a:p>
            <a:pPr marL="0" indent="0">
              <a:lnSpc>
                <a:spcPct val="170000"/>
              </a:lnSpc>
              <a:buNone/>
            </a:pPr>
            <a:r>
              <a:rPr kumimoji="1" lang="ja-JP" altLang="en-US" sz="1600" dirty="0">
                <a:latin typeface="UD デジタル 教科書体 N-R" panose="02020400000000000000" pitchFamily="17" charset="-128"/>
                <a:ea typeface="UD デジタル 教科書体 N-R" panose="02020400000000000000" pitchFamily="17" charset="-128"/>
              </a:rPr>
              <a:t>●</a:t>
            </a:r>
            <a:r>
              <a:rPr kumimoji="1" lang="ja-JP" altLang="en-US" sz="1800" dirty="0">
                <a:latin typeface="UD デジタル 教科書体 N-R" panose="02020400000000000000" pitchFamily="17" charset="-128"/>
                <a:ea typeface="UD デジタル 教科書体 N-R" panose="02020400000000000000" pitchFamily="17" charset="-128"/>
              </a:rPr>
              <a:t>協働型を始めた後に草の根運動として、協働型が良いよということを色々な</a:t>
            </a:r>
            <a:endParaRPr kumimoji="1"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lang="ja-JP" altLang="en-US" sz="1800" dirty="0">
                <a:latin typeface="UD デジタル 教科書体 N-R" panose="02020400000000000000" pitchFamily="17" charset="-128"/>
                <a:ea typeface="UD デジタル 教科書体 N-R" panose="02020400000000000000" pitchFamily="17" charset="-128"/>
              </a:rPr>
              <a:t>　</a:t>
            </a:r>
            <a:r>
              <a:rPr kumimoji="1" lang="ja-JP" altLang="en-US" sz="1800" dirty="0">
                <a:latin typeface="UD デジタル 教科書体 N-R" panose="02020400000000000000" pitchFamily="17" charset="-128"/>
                <a:ea typeface="UD デジタル 教科書体 N-R" panose="02020400000000000000" pitchFamily="17" charset="-128"/>
              </a:rPr>
              <a:t>人に伝えていった。そうすると市内の協働型が増えていった。</a:t>
            </a:r>
            <a:endParaRPr kumimoji="1"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kumimoji="1" lang="ja-JP" altLang="en-US" sz="1600" dirty="0">
                <a:latin typeface="UD デジタル 教科書体 N-R" panose="02020400000000000000" pitchFamily="17" charset="-128"/>
                <a:ea typeface="UD デジタル 教科書体 N-R" panose="02020400000000000000" pitchFamily="17" charset="-128"/>
              </a:rPr>
              <a:t>●</a:t>
            </a:r>
            <a:r>
              <a:rPr kumimoji="1" lang="ja-JP" altLang="en-US" sz="1800" dirty="0">
                <a:latin typeface="UD デジタル 教科書体 N-R" panose="02020400000000000000" pitchFamily="17" charset="-128"/>
                <a:ea typeface="UD デジタル 教科書体 N-R" panose="02020400000000000000" pitchFamily="17" charset="-128"/>
              </a:rPr>
              <a:t>札幌市では地域生活支援拠点等の整備状況は公表されておらず、</a:t>
            </a:r>
            <a:r>
              <a:rPr kumimoji="1" lang="en-US" altLang="ja-JP" sz="1800" dirty="0">
                <a:latin typeface="UD デジタル 教科書体 N-R" panose="02020400000000000000" pitchFamily="17" charset="-128"/>
                <a:ea typeface="UD デジタル 教科書体 N-R" panose="02020400000000000000" pitchFamily="17" charset="-128"/>
              </a:rPr>
              <a:t>PAN</a:t>
            </a:r>
            <a:r>
              <a:rPr kumimoji="1" lang="ja-JP" altLang="en-US" sz="1800" dirty="0">
                <a:latin typeface="UD デジタル 教科書体 N-R" panose="02020400000000000000" pitchFamily="17" charset="-128"/>
                <a:ea typeface="UD デジタル 教科書体 N-R" panose="02020400000000000000" pitchFamily="17" charset="-128"/>
              </a:rPr>
              <a:t>としては</a:t>
            </a:r>
            <a:endParaRPr kumimoji="1"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lang="ja-JP" altLang="en-US" sz="1800" dirty="0">
                <a:latin typeface="UD デジタル 教科書体 N-R" panose="02020400000000000000" pitchFamily="17" charset="-128"/>
                <a:ea typeface="UD デジタル 教科書体 N-R" panose="02020400000000000000" pitchFamily="17" charset="-128"/>
              </a:rPr>
              <a:t>　</a:t>
            </a:r>
            <a:r>
              <a:rPr kumimoji="1" lang="ja-JP" altLang="en-US" sz="1800" dirty="0">
                <a:latin typeface="UD デジタル 教科書体 N-R" panose="02020400000000000000" pitchFamily="17" charset="-128"/>
                <a:ea typeface="UD デジタル 教科書体 N-R" panose="02020400000000000000" pitchFamily="17" charset="-128"/>
              </a:rPr>
              <a:t>どのように自分たちの活動を広げていくかを模索している状況だった。</a:t>
            </a:r>
            <a:endParaRPr kumimoji="1"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lang="ja-JP" altLang="en-US" sz="1600" dirty="0">
                <a:latin typeface="UD デジタル 教科書体 N-R" panose="02020400000000000000" pitchFamily="17" charset="-128"/>
                <a:ea typeface="UD デジタル 教科書体 N-R" panose="02020400000000000000" pitchFamily="17" charset="-128"/>
              </a:rPr>
              <a:t>●</a:t>
            </a:r>
            <a:r>
              <a:rPr lang="ja-JP" altLang="en-US" sz="1800" dirty="0">
                <a:latin typeface="UD デジタル 教科書体 N-R" panose="02020400000000000000" pitchFamily="17" charset="-128"/>
                <a:ea typeface="UD デジタル 教科書体 N-R" panose="02020400000000000000" pitchFamily="17" charset="-128"/>
              </a:rPr>
              <a:t>そこで、業務上面識のある他の協働型を組んでいる事業所とも連携をしていくための集まりをスタートすることとした。これを私たちは</a:t>
            </a:r>
            <a:r>
              <a:rPr lang="en-US" altLang="ja-JP" sz="1800" dirty="0">
                <a:latin typeface="UD デジタル 教科書体 N-R" panose="02020400000000000000" pitchFamily="17" charset="-128"/>
                <a:ea typeface="UD デジタル 教科書体 N-R" panose="02020400000000000000" pitchFamily="17" charset="-128"/>
              </a:rPr>
              <a:t>KYA</a:t>
            </a:r>
            <a:r>
              <a:rPr lang="ja-JP" altLang="en-US" sz="1800" dirty="0">
                <a:latin typeface="UD デジタル 教科書体 N-R" panose="02020400000000000000" pitchFamily="17" charset="-128"/>
                <a:ea typeface="UD デジタル 教科書体 N-R" panose="02020400000000000000" pitchFamily="17" charset="-128"/>
              </a:rPr>
              <a:t>と名付けている。</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kumimoji="1" lang="ja-JP" altLang="en-US" sz="1600" dirty="0">
                <a:latin typeface="UD デジタル 教科書体 N-R" panose="02020400000000000000" pitchFamily="17" charset="-128"/>
                <a:ea typeface="UD デジタル 教科書体 N-R" panose="02020400000000000000" pitchFamily="17" charset="-128"/>
              </a:rPr>
              <a:t>●</a:t>
            </a:r>
            <a:r>
              <a:rPr kumimoji="1" lang="en-US" altLang="ja-JP" sz="1800" dirty="0">
                <a:latin typeface="UD デジタル 教科書体 N-R" panose="02020400000000000000" pitchFamily="17" charset="-128"/>
                <a:ea typeface="UD デジタル 教科書体 N-R" panose="02020400000000000000" pitchFamily="17" charset="-128"/>
              </a:rPr>
              <a:t>KYA</a:t>
            </a:r>
            <a:r>
              <a:rPr kumimoji="1" lang="ja-JP" altLang="en-US" sz="1800" dirty="0">
                <a:latin typeface="UD デジタル 教科書体 N-R" panose="02020400000000000000" pitchFamily="17" charset="-128"/>
                <a:ea typeface="UD デジタル 教科書体 N-R" panose="02020400000000000000" pitchFamily="17" charset="-128"/>
              </a:rPr>
              <a:t>では各区の状況確認を行うことや共に研修を行ったり、今後の地域生活支</a:t>
            </a:r>
            <a:endParaRPr kumimoji="1"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lang="en-US" altLang="ja-JP" sz="1800" dirty="0">
                <a:latin typeface="UD デジタル 教科書体 N-R" panose="02020400000000000000" pitchFamily="17" charset="-128"/>
                <a:ea typeface="UD デジタル 教科書体 N-R" panose="02020400000000000000" pitchFamily="17" charset="-128"/>
              </a:rPr>
              <a:t> </a:t>
            </a:r>
            <a:r>
              <a:rPr kumimoji="1" lang="ja-JP" altLang="en-US" sz="1800" dirty="0">
                <a:latin typeface="UD デジタル 教科書体 N-R" panose="02020400000000000000" pitchFamily="17" charset="-128"/>
                <a:ea typeface="UD デジタル 教科書体 N-R" panose="02020400000000000000" pitchFamily="17" charset="-128"/>
              </a:rPr>
              <a:t>援拠点の展望について自主的に協議している。</a:t>
            </a:r>
            <a:endParaRPr kumimoji="1"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kumimoji="1" lang="ja-JP" altLang="en-US" sz="1600" dirty="0">
                <a:latin typeface="UD デジタル 教科書体 N-R" panose="02020400000000000000" pitchFamily="17" charset="-128"/>
                <a:ea typeface="UD デジタル 教科書体 N-R" panose="02020400000000000000" pitchFamily="17" charset="-128"/>
              </a:rPr>
              <a:t>●</a:t>
            </a:r>
            <a:r>
              <a:rPr kumimoji="1" lang="ja-JP" altLang="en-US" sz="1800" dirty="0">
                <a:latin typeface="UD デジタル 教科書体 N-R" panose="02020400000000000000" pitchFamily="17" charset="-128"/>
                <a:ea typeface="UD デジタル 教科書体 N-R" panose="02020400000000000000" pitchFamily="17" charset="-128"/>
              </a:rPr>
              <a:t>今後については、空白の区に</a:t>
            </a:r>
            <a:r>
              <a:rPr kumimoji="1" lang="en-US" altLang="ja-JP" sz="1800" dirty="0">
                <a:latin typeface="UD デジタル 教科書体 N-R" panose="02020400000000000000" pitchFamily="17" charset="-128"/>
                <a:ea typeface="UD デジタル 教科書体 N-R" panose="02020400000000000000" pitchFamily="17" charset="-128"/>
              </a:rPr>
              <a:t>KYA</a:t>
            </a:r>
            <a:r>
              <a:rPr kumimoji="1" lang="ja-JP" altLang="en-US" sz="1800" dirty="0">
                <a:latin typeface="UD デジタル 教科書体 N-R" panose="02020400000000000000" pitchFamily="17" charset="-128"/>
                <a:ea typeface="UD デジタル 教科書体 N-R" panose="02020400000000000000" pitchFamily="17" charset="-128"/>
              </a:rPr>
              <a:t>の構成員を増やしていくことを検討中。</a:t>
            </a:r>
            <a:endParaRPr kumimoji="1"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lang="ja-JP" altLang="en-US" sz="1600" dirty="0">
                <a:latin typeface="UD デジタル 教科書体 N-R" panose="02020400000000000000" pitchFamily="17" charset="-128"/>
                <a:ea typeface="UD デジタル 教科書体 N-R" panose="02020400000000000000" pitchFamily="17" charset="-128"/>
              </a:rPr>
              <a:t>●</a:t>
            </a:r>
            <a:r>
              <a:rPr lang="en-US" altLang="ja-JP" sz="1800" dirty="0">
                <a:latin typeface="UD デジタル 教科書体 N-R" panose="02020400000000000000" pitchFamily="17" charset="-128"/>
                <a:ea typeface="UD デジタル 教科書体 N-R" panose="02020400000000000000" pitchFamily="17" charset="-128"/>
              </a:rPr>
              <a:t>KYA</a:t>
            </a:r>
            <a:r>
              <a:rPr lang="ja-JP" altLang="en-US" sz="1800" dirty="0">
                <a:latin typeface="UD デジタル 教科書体 N-R" panose="02020400000000000000" pitchFamily="17" charset="-128"/>
                <a:ea typeface="UD デジタル 教科書体 N-R" panose="02020400000000000000" pitchFamily="17" charset="-128"/>
              </a:rPr>
              <a:t>の体制・状況</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kumimoji="1" lang="ja-JP" altLang="en-US" sz="1800" dirty="0">
                <a:latin typeface="UD デジタル 教科書体 N-R" panose="02020400000000000000" pitchFamily="17" charset="-128"/>
                <a:ea typeface="UD デジタル 教科書体 N-R" panose="02020400000000000000" pitchFamily="17" charset="-128"/>
              </a:rPr>
              <a:t>　全１０事業所、職員２９名での構成</a:t>
            </a:r>
            <a:r>
              <a:rPr lang="ja-JP" altLang="en-US" sz="1800" dirty="0">
                <a:latin typeface="UD デジタル 教科書体 N-R" panose="02020400000000000000" pitchFamily="17" charset="-128"/>
                <a:ea typeface="UD デジタル 教科書体 N-R" panose="02020400000000000000" pitchFamily="17" charset="-128"/>
              </a:rPr>
              <a:t>（自立生活援助の人員含む）</a:t>
            </a:r>
            <a:endParaRPr lang="en-US" altLang="ja-JP" sz="1800" dirty="0">
              <a:latin typeface="UD デジタル 教科書体 N-R" panose="02020400000000000000" pitchFamily="17" charset="-128"/>
              <a:ea typeface="UD デジタル 教科書体 N-R" panose="02020400000000000000" pitchFamily="17" charset="-128"/>
            </a:endParaRPr>
          </a:p>
        </p:txBody>
      </p:sp>
      <p:grpSp>
        <p:nvGrpSpPr>
          <p:cNvPr id="4" name="グループ化 3">
            <a:extLst>
              <a:ext uri="{FF2B5EF4-FFF2-40B4-BE49-F238E27FC236}">
                <a16:creationId xmlns:a16="http://schemas.microsoft.com/office/drawing/2014/main" id="{EEFF55CD-FC69-3587-CFC2-865F6534C636}"/>
              </a:ext>
            </a:extLst>
          </p:cNvPr>
          <p:cNvGrpSpPr/>
          <p:nvPr/>
        </p:nvGrpSpPr>
        <p:grpSpPr>
          <a:xfrm>
            <a:off x="318033" y="901220"/>
            <a:ext cx="5181855" cy="5373645"/>
            <a:chOff x="386677" y="331773"/>
            <a:chExt cx="5845963" cy="6414603"/>
          </a:xfrm>
        </p:grpSpPr>
        <p:pic>
          <p:nvPicPr>
            <p:cNvPr id="5" name="図 4">
              <a:extLst>
                <a:ext uri="{FF2B5EF4-FFF2-40B4-BE49-F238E27FC236}">
                  <a16:creationId xmlns:a16="http://schemas.microsoft.com/office/drawing/2014/main" id="{C7C26FBB-743E-859F-B34D-48C3DF9EA8B6}"/>
                </a:ext>
              </a:extLst>
            </p:cNvPr>
            <p:cNvPicPr>
              <a:picLocks noChangeAspect="1"/>
            </p:cNvPicPr>
            <p:nvPr/>
          </p:nvPicPr>
          <p:blipFill rotWithShape="1">
            <a:blip r:embed="rId2">
              <a:extLst>
                <a:ext uri="{28A0092B-C50C-407E-A947-70E740481C1C}">
                  <a14:useLocalDpi xmlns:a14="http://schemas.microsoft.com/office/drawing/2010/main" val="0"/>
                </a:ext>
              </a:extLst>
            </a:blip>
            <a:srcRect l="3730" t="13575" r="3111" b="14218"/>
            <a:stretch/>
          </p:blipFill>
          <p:spPr>
            <a:xfrm>
              <a:off x="386677" y="331773"/>
              <a:ext cx="5845963" cy="6414603"/>
            </a:xfrm>
            <a:prstGeom prst="rect">
              <a:avLst/>
            </a:prstGeom>
            <a:ln w="9525">
              <a:solidFill>
                <a:schemeClr val="tx1">
                  <a:lumMod val="50000"/>
                  <a:lumOff val="50000"/>
                </a:schemeClr>
              </a:solidFill>
            </a:ln>
          </p:spPr>
        </p:pic>
        <p:sp>
          <p:nvSpPr>
            <p:cNvPr id="6" name="楕円 5">
              <a:extLst>
                <a:ext uri="{FF2B5EF4-FFF2-40B4-BE49-F238E27FC236}">
                  <a16:creationId xmlns:a16="http://schemas.microsoft.com/office/drawing/2014/main" id="{EE69AB8E-87C9-CABC-859B-EEF33E293337}"/>
                </a:ext>
              </a:extLst>
            </p:cNvPr>
            <p:cNvSpPr/>
            <p:nvPr/>
          </p:nvSpPr>
          <p:spPr>
            <a:xfrm>
              <a:off x="5100828" y="1782318"/>
              <a:ext cx="219456" cy="2103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F5903FFE-5331-308D-A4EB-882A722CF062}"/>
                </a:ext>
              </a:extLst>
            </p:cNvPr>
            <p:cNvSpPr/>
            <p:nvPr/>
          </p:nvSpPr>
          <p:spPr>
            <a:xfrm>
              <a:off x="4991100" y="2577846"/>
              <a:ext cx="219456" cy="2103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5C6BEAAE-CCBF-9F62-2E21-CDBD9DE7CDB0}"/>
                </a:ext>
              </a:extLst>
            </p:cNvPr>
            <p:cNvSpPr/>
            <p:nvPr/>
          </p:nvSpPr>
          <p:spPr>
            <a:xfrm>
              <a:off x="4789932" y="2897886"/>
              <a:ext cx="219456" cy="2103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1FBFAD16-C40B-3F24-CD98-7408F19E831B}"/>
                </a:ext>
              </a:extLst>
            </p:cNvPr>
            <p:cNvSpPr/>
            <p:nvPr/>
          </p:nvSpPr>
          <p:spPr>
            <a:xfrm>
              <a:off x="4165392" y="1700022"/>
              <a:ext cx="219456" cy="210312"/>
            </a:xfrm>
            <a:prstGeom prst="ellipse">
              <a:avLst/>
            </a:prstGeom>
            <a:solidFill>
              <a:srgbClr val="FF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38C7AB3D-0E68-4547-DED6-F7666BF9C6E0}"/>
                </a:ext>
              </a:extLst>
            </p:cNvPr>
            <p:cNvSpPr/>
            <p:nvPr/>
          </p:nvSpPr>
          <p:spPr>
            <a:xfrm>
              <a:off x="4165392" y="1782318"/>
              <a:ext cx="219456" cy="210312"/>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90B41B04-7E1F-8F0F-AA7A-931001998322}"/>
                </a:ext>
              </a:extLst>
            </p:cNvPr>
            <p:cNvSpPr/>
            <p:nvPr/>
          </p:nvSpPr>
          <p:spPr>
            <a:xfrm>
              <a:off x="4180932" y="1878330"/>
              <a:ext cx="219456" cy="210312"/>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AA94B5A8-4B3E-0531-9AD6-D5F7BDE853E1}"/>
                </a:ext>
              </a:extLst>
            </p:cNvPr>
            <p:cNvSpPr/>
            <p:nvPr/>
          </p:nvSpPr>
          <p:spPr>
            <a:xfrm>
              <a:off x="4047894" y="1782318"/>
              <a:ext cx="219456" cy="21031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61D1FF1A-DA45-2425-59E0-76C5358A600C}"/>
                </a:ext>
              </a:extLst>
            </p:cNvPr>
            <p:cNvSpPr/>
            <p:nvPr/>
          </p:nvSpPr>
          <p:spPr>
            <a:xfrm>
              <a:off x="4016144" y="2525268"/>
              <a:ext cx="219456" cy="21031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88AB646B-E9BC-333A-919E-C102E8D0DB5D}"/>
                </a:ext>
              </a:extLst>
            </p:cNvPr>
            <p:cNvSpPr/>
            <p:nvPr/>
          </p:nvSpPr>
          <p:spPr>
            <a:xfrm>
              <a:off x="4737312" y="1979399"/>
              <a:ext cx="219456" cy="21031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1FF5CE36-26B2-F12E-8D09-E51008A89539}"/>
                </a:ext>
              </a:extLst>
            </p:cNvPr>
            <p:cNvPicPr>
              <a:picLocks noChangeAspect="1"/>
            </p:cNvPicPr>
            <p:nvPr/>
          </p:nvPicPr>
          <p:blipFill rotWithShape="1">
            <a:blip r:embed="rId3">
              <a:extLst>
                <a:ext uri="{28A0092B-C50C-407E-A947-70E740481C1C}">
                  <a14:useLocalDpi xmlns:a14="http://schemas.microsoft.com/office/drawing/2010/main" val="0"/>
                </a:ext>
              </a:extLst>
            </a:blip>
            <a:srcRect l="64439" t="86009" r="3842" b="2784"/>
            <a:stretch/>
          </p:blipFill>
          <p:spPr>
            <a:xfrm>
              <a:off x="4165392" y="5551789"/>
              <a:ext cx="2009775" cy="1005221"/>
            </a:xfrm>
            <a:prstGeom prst="rect">
              <a:avLst/>
            </a:prstGeom>
          </p:spPr>
        </p:pic>
        <p:sp>
          <p:nvSpPr>
            <p:cNvPr id="17" name="楕円 16">
              <a:extLst>
                <a:ext uri="{FF2B5EF4-FFF2-40B4-BE49-F238E27FC236}">
                  <a16:creationId xmlns:a16="http://schemas.microsoft.com/office/drawing/2014/main" id="{6AEA099F-7C48-44D4-A4B9-8D92D161DFF4}"/>
                </a:ext>
              </a:extLst>
            </p:cNvPr>
            <p:cNvSpPr/>
            <p:nvPr/>
          </p:nvSpPr>
          <p:spPr>
            <a:xfrm>
              <a:off x="4267350" y="2525268"/>
              <a:ext cx="219456" cy="210312"/>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楕円 17">
            <a:extLst>
              <a:ext uri="{FF2B5EF4-FFF2-40B4-BE49-F238E27FC236}">
                <a16:creationId xmlns:a16="http://schemas.microsoft.com/office/drawing/2014/main" id="{BBCDA81E-146D-7411-2988-AFC187826B99}"/>
              </a:ext>
            </a:extLst>
          </p:cNvPr>
          <p:cNvSpPr/>
          <p:nvPr/>
        </p:nvSpPr>
        <p:spPr>
          <a:xfrm flipV="1">
            <a:off x="5998736" y="5897862"/>
            <a:ext cx="194526" cy="1658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C6792FA5-491B-1AC5-8BE3-4BC969E40FD7}"/>
              </a:ext>
            </a:extLst>
          </p:cNvPr>
          <p:cNvSpPr/>
          <p:nvPr/>
        </p:nvSpPr>
        <p:spPr>
          <a:xfrm>
            <a:off x="5998736" y="6274865"/>
            <a:ext cx="194526" cy="176183"/>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BB315E08-B688-C3C8-F7F2-2F4E609E94C5}"/>
              </a:ext>
            </a:extLst>
          </p:cNvPr>
          <p:cNvSpPr/>
          <p:nvPr/>
        </p:nvSpPr>
        <p:spPr>
          <a:xfrm>
            <a:off x="8701130" y="5897862"/>
            <a:ext cx="194526" cy="176183"/>
          </a:xfrm>
          <a:prstGeom prst="ellipse">
            <a:avLst/>
          </a:prstGeom>
          <a:solidFill>
            <a:srgbClr val="FF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877C8082-9F0F-C289-DCC4-5092A02AB261}"/>
              </a:ext>
            </a:extLst>
          </p:cNvPr>
          <p:cNvSpPr/>
          <p:nvPr/>
        </p:nvSpPr>
        <p:spPr>
          <a:xfrm>
            <a:off x="4486422" y="2020620"/>
            <a:ext cx="194526" cy="176183"/>
          </a:xfrm>
          <a:prstGeom prst="ellipse">
            <a:avLst/>
          </a:prstGeom>
          <a:solidFill>
            <a:srgbClr val="FF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01310836-54C5-9A5A-CCC6-9FC946A8C89F}"/>
              </a:ext>
            </a:extLst>
          </p:cNvPr>
          <p:cNvSpPr/>
          <p:nvPr/>
        </p:nvSpPr>
        <p:spPr>
          <a:xfrm>
            <a:off x="8701130" y="6257251"/>
            <a:ext cx="194526" cy="176183"/>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0045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79705-653B-D2E5-C876-4ED7D6AF40D6}"/>
              </a:ext>
            </a:extLst>
          </p:cNvPr>
          <p:cNvSpPr>
            <a:spLocks noGrp="1"/>
          </p:cNvSpPr>
          <p:nvPr>
            <p:ph type="title"/>
          </p:nvPr>
        </p:nvSpPr>
        <p:spPr>
          <a:xfrm>
            <a:off x="1628673" y="212268"/>
            <a:ext cx="8934653" cy="453485"/>
          </a:xfrm>
        </p:spPr>
        <p:txBody>
          <a:bodyPr>
            <a:noAutofit/>
          </a:bodyPr>
          <a:lstStyle/>
          <a:p>
            <a:r>
              <a:rPr kumimoji="1" lang="ja-JP" altLang="en-US" sz="3600" u="sng" dirty="0">
                <a:latin typeface="UD デジタル 教科書体 N-R" panose="02020400000000000000" pitchFamily="17" charset="-128"/>
                <a:ea typeface="UD デジタル 教科書体 N-R" panose="02020400000000000000" pitchFamily="17" charset="-128"/>
              </a:rPr>
              <a:t>地域へのメッセージ・今後の展望・感想</a:t>
            </a:r>
          </a:p>
        </p:txBody>
      </p:sp>
      <p:sp>
        <p:nvSpPr>
          <p:cNvPr id="3" name="コンテンツ プレースホルダー 2">
            <a:extLst>
              <a:ext uri="{FF2B5EF4-FFF2-40B4-BE49-F238E27FC236}">
                <a16:creationId xmlns:a16="http://schemas.microsoft.com/office/drawing/2014/main" id="{96D7FF31-CE6C-0169-ADD3-F86947AF31E1}"/>
              </a:ext>
            </a:extLst>
          </p:cNvPr>
          <p:cNvSpPr>
            <a:spLocks noGrp="1"/>
          </p:cNvSpPr>
          <p:nvPr>
            <p:ph idx="1"/>
          </p:nvPr>
        </p:nvSpPr>
        <p:spPr>
          <a:xfrm>
            <a:off x="705079" y="665753"/>
            <a:ext cx="11263602" cy="6192247"/>
          </a:xfrm>
        </p:spPr>
        <p:txBody>
          <a:bodyPr anchor="ctr">
            <a:normAutofit fontScale="70000" lnSpcReduction="20000"/>
          </a:bodyPr>
          <a:lstStyle/>
          <a:p>
            <a:pPr marL="0" indent="0">
              <a:lnSpc>
                <a:spcPct val="170000"/>
              </a:lnSpc>
              <a:buNone/>
            </a:pPr>
            <a:r>
              <a:rPr lang="ja-JP" altLang="en-US" sz="1800" dirty="0">
                <a:latin typeface="UD デジタル 教科書体 N-R" panose="02020400000000000000" pitchFamily="17" charset="-128"/>
                <a:ea typeface="UD デジタル 教科書体 N-R" panose="02020400000000000000" pitchFamily="17" charset="-128"/>
              </a:rPr>
              <a:t>●全国を今改めて見てみると、セルフプラン率のばらつきは大きいなと感じています。大都市に関してはセルフプランを解消しようと取り組むにし</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lang="en-US" altLang="ja-JP" sz="1800" dirty="0">
                <a:latin typeface="UD デジタル 教科書体 N-R" panose="02020400000000000000" pitchFamily="17" charset="-128"/>
                <a:ea typeface="UD デジタル 教科書体 N-R" panose="02020400000000000000" pitchFamily="17" charset="-128"/>
              </a:rPr>
              <a:t> </a:t>
            </a:r>
            <a:r>
              <a:rPr lang="ja-JP" altLang="en-US" sz="1800" dirty="0">
                <a:latin typeface="UD デジタル 教科書体 N-R" panose="02020400000000000000" pitchFamily="17" charset="-128"/>
                <a:ea typeface="UD デジタル 教科書体 N-R" panose="02020400000000000000" pitchFamily="17" charset="-128"/>
              </a:rPr>
              <a:t>ても何をどうしていいかわからないところまで、深刻な状況となっているのではないかと想像します（札幌市はそんな状況です）。</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lang="ja-JP" altLang="en-US" sz="1800" dirty="0">
                <a:latin typeface="UD デジタル 教科書体 N-R" panose="02020400000000000000" pitchFamily="17" charset="-128"/>
                <a:ea typeface="UD デジタル 教科書体 N-R" panose="02020400000000000000" pitchFamily="17" charset="-128"/>
              </a:rPr>
              <a:t>●この状況をネガティブに捉えるのではなく、セルフプランが多いということは指定相談の活躍する場がまだまだあると認識していただいて、前に</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lang="en-US" altLang="ja-JP" sz="1800" dirty="0">
                <a:latin typeface="UD デジタル 教科書体 N-R" panose="02020400000000000000" pitchFamily="17" charset="-128"/>
                <a:ea typeface="UD デジタル 教科書体 N-R" panose="02020400000000000000" pitchFamily="17" charset="-128"/>
              </a:rPr>
              <a:t> </a:t>
            </a:r>
            <a:r>
              <a:rPr lang="ja-JP" altLang="en-US" sz="1800" dirty="0">
                <a:latin typeface="UD デジタル 教科書体 N-R" panose="02020400000000000000" pitchFamily="17" charset="-128"/>
                <a:ea typeface="UD デジタル 教科書体 N-R" panose="02020400000000000000" pitchFamily="17" charset="-128"/>
              </a:rPr>
              <a:t>進んでいくことが大切ではないだろうかと思っています。</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lang="ja-JP" altLang="en-US" sz="1800" dirty="0">
                <a:latin typeface="UD デジタル 教科書体 N-R" panose="02020400000000000000" pitchFamily="17" charset="-128"/>
                <a:ea typeface="UD デジタル 教科書体 N-R" panose="02020400000000000000" pitchFamily="17" charset="-128"/>
              </a:rPr>
              <a:t>●指定特定が活躍して、事業所を大きくして質・量共に高めていくためには、協働型は素晴らしい制度だと思っています。全国の行政の方・基幹相</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lang="ja-JP" altLang="en-US" sz="1800" dirty="0">
                <a:latin typeface="UD デジタル 教科書体 N-R" panose="02020400000000000000" pitchFamily="17" charset="-128"/>
                <a:ea typeface="UD デジタル 教科書体 N-R" panose="02020400000000000000" pitchFamily="17" charset="-128"/>
              </a:rPr>
              <a:t>　談支援センターや委託相談の方たちは、指定相談がこの制度に着手しやすいような体制づくりをお願いしたいです。</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lang="ja-JP" altLang="en-US" sz="1800" dirty="0">
                <a:latin typeface="UD デジタル 教科書体 N-R" panose="02020400000000000000" pitchFamily="17" charset="-128"/>
                <a:ea typeface="UD デジタル 教科書体 N-R" panose="02020400000000000000" pitchFamily="17" charset="-128"/>
              </a:rPr>
              <a:t>●大きな都市で活動していると、体制づくりや目の前のことを頑張っても、なんだかうまくいかないような気持になってしまうということをずっと</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lang="ja-JP" altLang="en-US" sz="1800" dirty="0">
                <a:latin typeface="UD デジタル 教科書体 N-R" panose="02020400000000000000" pitchFamily="17" charset="-128"/>
                <a:ea typeface="UD デジタル 教科書体 N-R" panose="02020400000000000000" pitchFamily="17" charset="-128"/>
              </a:rPr>
              <a:t>　見てきましたし体感してきました。これは色々な要因があると思いますが、改めて今大事だなと思っているのは、背伸びをせずに、個別ケースの</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lang="ja-JP" altLang="en-US" sz="1800" dirty="0">
                <a:latin typeface="UD デジタル 教科書体 N-R" panose="02020400000000000000" pitchFamily="17" charset="-128"/>
                <a:ea typeface="UD デジタル 教科書体 N-R" panose="02020400000000000000" pitchFamily="17" charset="-128"/>
              </a:rPr>
              <a:t>　関わりの質を高めて、事業所としての質や基準をしっかりと保ったうえで、自分たちの目の届く範囲に活動を展開していくということだろうなと</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lang="ja-JP" altLang="en-US" sz="1800" dirty="0">
                <a:latin typeface="UD デジタル 教科書体 N-R" panose="02020400000000000000" pitchFamily="17" charset="-128"/>
                <a:ea typeface="UD デジタル 教科書体 N-R" panose="02020400000000000000" pitchFamily="17" charset="-128"/>
              </a:rPr>
              <a:t>　考えています。行政や制度とはうまく折り合いをつけながら、自分たちの大切だと思っていることを日々発信していきたいと考えています。</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lang="ja-JP" altLang="en-US" sz="1800" dirty="0">
                <a:latin typeface="UD デジタル 教科書体 N-R" panose="02020400000000000000" pitchFamily="17" charset="-128"/>
                <a:ea typeface="UD デジタル 教科書体 N-R" panose="02020400000000000000" pitchFamily="17" charset="-128"/>
              </a:rPr>
              <a:t>●札幌市の相談支援体制の整備状況としては、２００万都市に基幹が一か所しかなかったり、セルフプランが多かったり課題が多いなと感じていま</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lang="ja-JP" altLang="en-US" sz="1800" dirty="0">
                <a:latin typeface="UD デジタル 教科書体 N-R" panose="02020400000000000000" pitchFamily="17" charset="-128"/>
                <a:ea typeface="UD デジタル 教科書体 N-R" panose="02020400000000000000" pitchFamily="17" charset="-128"/>
              </a:rPr>
              <a:t>　すが、個々の相談支援事業所が協働型を用いてより強固な事業体になっていくことで、協議会への参画も必須になりますし、自然とよりよい地域</a:t>
            </a:r>
            <a:endParaRPr lang="en-US" altLang="ja-JP" sz="1800" dirty="0">
              <a:latin typeface="UD デジタル 教科書体 N-R" panose="02020400000000000000" pitchFamily="17" charset="-128"/>
              <a:ea typeface="UD デジタル 教科書体 N-R" panose="02020400000000000000" pitchFamily="17" charset="-128"/>
            </a:endParaRPr>
          </a:p>
          <a:p>
            <a:pPr marL="0" indent="0">
              <a:lnSpc>
                <a:spcPct val="170000"/>
              </a:lnSpc>
              <a:buNone/>
            </a:pPr>
            <a:r>
              <a:rPr lang="ja-JP" altLang="en-US" sz="1800" dirty="0">
                <a:latin typeface="UD デジタル 教科書体 N-R" panose="02020400000000000000" pitchFamily="17" charset="-128"/>
                <a:ea typeface="UD デジタル 教科書体 N-R" panose="02020400000000000000" pitchFamily="17" charset="-128"/>
              </a:rPr>
              <a:t>　が育まれていくのではないかと思います。実際そのような動きが見られています。</a:t>
            </a:r>
            <a:endParaRPr lang="en-US" altLang="ja-JP" sz="18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912242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TotalTime>
  <Words>1418</Words>
  <Application>Microsoft Office PowerPoint</Application>
  <PresentationFormat>ワイド画面</PresentationFormat>
  <Paragraphs>81</Paragraphs>
  <Slides>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UD デジタル 教科書体 N-R</vt:lpstr>
      <vt:lpstr>游ゴシック</vt:lpstr>
      <vt:lpstr>游ゴシック Light</vt:lpstr>
      <vt:lpstr>Arial</vt:lpstr>
      <vt:lpstr>Office テーマ</vt:lpstr>
      <vt:lpstr>政令指定都市（札幌市） における協働型実践紹介</vt:lpstr>
      <vt:lpstr>協働体制の経緯と構築までのプロセス</vt:lpstr>
      <vt:lpstr>　協働型スタート：令和３年１２月より。PAN（ぷらうむ・あすみ・にじいろ）協働体。 　白石区・豊平区・東区で活動している指定相談が協働型を組んでいる。</vt:lpstr>
      <vt:lpstr>う ま く い っ た 理 由</vt:lpstr>
      <vt:lpstr>その後の活動と今後の展望　KYA（協働体有志の集まり）</vt:lpstr>
      <vt:lpstr>地域へのメッセージ・今後の展望・感想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惠佑 細谷</dc:creator>
  <cp:lastModifiedBy>福島県 相談支援専門員協会</cp:lastModifiedBy>
  <cp:revision>23</cp:revision>
  <dcterms:created xsi:type="dcterms:W3CDTF">2025-07-07T00:48:58Z</dcterms:created>
  <dcterms:modified xsi:type="dcterms:W3CDTF">2025-07-22T04:12:44Z</dcterms:modified>
</cp:coreProperties>
</file>