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7" d="100"/>
          <a:sy n="67" d="100"/>
        </p:scale>
        <p:origin x="8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7/3/2025</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5BA285-9698-1B45-8319-D90A8C63F150}" type="datetimeFigureOut">
              <a:rPr lang="en-US" dirty="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534695" y="2824269"/>
            <a:ext cx="4608576"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54792" y="2821491"/>
            <a:ext cx="4608576"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7/3/2025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7/3/2025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7/3/2025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CFCDFD-B4CF-A241-8D71-E814B10BEAF4}" type="datetimeFigureOut">
              <a:rPr lang="en-US" dirty="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7/3/2025</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7/3/2025</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8260EE-0D25-1584-0DBA-3802C2785297}"/>
              </a:ext>
            </a:extLst>
          </p:cNvPr>
          <p:cNvSpPr>
            <a:spLocks noGrp="1"/>
          </p:cNvSpPr>
          <p:nvPr>
            <p:ph type="ctrTitle"/>
          </p:nvPr>
        </p:nvSpPr>
        <p:spPr/>
        <p:txBody>
          <a:bodyPr>
            <a:normAutofit/>
          </a:bodyPr>
          <a:lstStyle/>
          <a:p>
            <a:r>
              <a:rPr kumimoji="1" lang="ja-JP" altLang="en-US" sz="4400" b="1" dirty="0"/>
              <a:t>東御市２事業所による協働連携の取り組み</a:t>
            </a:r>
            <a:br>
              <a:rPr kumimoji="1" lang="en-US" altLang="ja-JP" sz="4400" b="1" dirty="0"/>
            </a:br>
            <a:r>
              <a:rPr kumimoji="1" lang="ja-JP" altLang="en-US" sz="4400" b="1" dirty="0"/>
              <a:t>　　　　　　</a:t>
            </a:r>
            <a:r>
              <a:rPr lang="en-US" altLang="ja-JP" sz="4400" b="1" dirty="0"/>
              <a:t>〈</a:t>
            </a:r>
            <a:r>
              <a:rPr kumimoji="1" lang="ja-JP" altLang="en-US" sz="4400" b="1" dirty="0"/>
              <a:t>長野県東御市</a:t>
            </a:r>
            <a:r>
              <a:rPr lang="en-US" altLang="ja-JP" sz="4400" b="1" dirty="0"/>
              <a:t>〉</a:t>
            </a:r>
            <a:endParaRPr kumimoji="1" lang="ja-JP" altLang="en-US" sz="4400" b="1" dirty="0"/>
          </a:p>
        </p:txBody>
      </p:sp>
      <p:sp>
        <p:nvSpPr>
          <p:cNvPr id="3" name="字幕 2">
            <a:extLst>
              <a:ext uri="{FF2B5EF4-FFF2-40B4-BE49-F238E27FC236}">
                <a16:creationId xmlns:a16="http://schemas.microsoft.com/office/drawing/2014/main" id="{2ED70C60-B97C-F4EE-B4B8-39AF0DE9FD81}"/>
              </a:ext>
            </a:extLst>
          </p:cNvPr>
          <p:cNvSpPr>
            <a:spLocks noGrp="1"/>
          </p:cNvSpPr>
          <p:nvPr>
            <p:ph type="subTitle" idx="1"/>
          </p:nvPr>
        </p:nvSpPr>
        <p:spPr>
          <a:xfrm>
            <a:off x="2493106" y="3531203"/>
            <a:ext cx="9508394" cy="2112359"/>
          </a:xfrm>
        </p:spPr>
        <p:txBody>
          <a:bodyPr>
            <a:normAutofit fontScale="85000" lnSpcReduction="10000"/>
          </a:bodyPr>
          <a:lstStyle/>
          <a:p>
            <a:r>
              <a:rPr lang="ja-JP" altLang="en-US" dirty="0"/>
              <a:t>・長野県　上小圏域（上田市・東御市・長和町・青木村）</a:t>
            </a:r>
            <a:r>
              <a:rPr lang="en-US" altLang="ja-JP" dirty="0"/>
              <a:t>【</a:t>
            </a:r>
            <a:r>
              <a:rPr kumimoji="1" lang="ja-JP" altLang="en-US" dirty="0"/>
              <a:t>東御市人口規模：</a:t>
            </a:r>
            <a:r>
              <a:rPr kumimoji="1" lang="en-US" altLang="ja-JP" dirty="0"/>
              <a:t>28,831</a:t>
            </a:r>
            <a:r>
              <a:rPr kumimoji="1" lang="ja-JP" altLang="en-US" dirty="0"/>
              <a:t>人</a:t>
            </a:r>
            <a:r>
              <a:rPr kumimoji="1" lang="en-US" altLang="ja-JP" dirty="0"/>
              <a:t>(R7.6</a:t>
            </a:r>
            <a:r>
              <a:rPr kumimoji="1" lang="ja-JP" altLang="en-US" dirty="0"/>
              <a:t>現在</a:t>
            </a:r>
            <a:r>
              <a:rPr kumimoji="1" lang="en-US" altLang="ja-JP" dirty="0"/>
              <a:t>)】</a:t>
            </a:r>
          </a:p>
          <a:p>
            <a:r>
              <a:rPr kumimoji="1" lang="ja-JP" altLang="en-US" dirty="0"/>
              <a:t>・基幹相談支援センターの設置：あり（圏域設置）⇒上小圏域基幹相談支援センター</a:t>
            </a:r>
          </a:p>
          <a:p>
            <a:r>
              <a:rPr kumimoji="1" lang="ja-JP" altLang="en-US" dirty="0"/>
              <a:t>・指定特定相談支援事業所数：圏域</a:t>
            </a:r>
            <a:r>
              <a:rPr kumimoji="1" lang="en-US" altLang="ja-JP" dirty="0"/>
              <a:t>38</a:t>
            </a:r>
            <a:r>
              <a:rPr kumimoji="1" lang="ja-JP" altLang="en-US" dirty="0"/>
              <a:t>事業所（うち東御市　</a:t>
            </a:r>
            <a:r>
              <a:rPr kumimoji="1" lang="en-US" altLang="ja-JP" dirty="0"/>
              <a:t>5</a:t>
            </a:r>
            <a:r>
              <a:rPr kumimoji="1" lang="ja-JP" altLang="en-US" dirty="0"/>
              <a:t>事業所）</a:t>
            </a:r>
          </a:p>
          <a:p>
            <a:r>
              <a:rPr kumimoji="1" lang="ja-JP" altLang="en-US" dirty="0"/>
              <a:t>・指定特定相談支援事業所のうち、機能強化型指定事業所数　</a:t>
            </a:r>
            <a:r>
              <a:rPr kumimoji="1" lang="en-US" altLang="ja-JP" dirty="0"/>
              <a:t>21</a:t>
            </a:r>
            <a:r>
              <a:rPr kumimoji="1" lang="ja-JP" altLang="en-US" dirty="0"/>
              <a:t>事業所（うち協働連携</a:t>
            </a:r>
            <a:r>
              <a:rPr kumimoji="1" lang="en-US" altLang="ja-JP" dirty="0"/>
              <a:t>4</a:t>
            </a:r>
            <a:r>
              <a:rPr kumimoji="1" lang="ja-JP" altLang="en-US" dirty="0"/>
              <a:t>事業体）</a:t>
            </a:r>
          </a:p>
          <a:p>
            <a:r>
              <a:rPr kumimoji="1" lang="ja-JP" altLang="en-US" dirty="0"/>
              <a:t>・地域生活支援拠点の設置：設置済み（面的整備：圏域設置）</a:t>
            </a:r>
          </a:p>
          <a:p>
            <a:endParaRPr kumimoji="1" lang="en-US" altLang="ja-JP" dirty="0"/>
          </a:p>
          <a:p>
            <a:endParaRPr kumimoji="1" lang="ja-JP" altLang="en-US" dirty="0"/>
          </a:p>
        </p:txBody>
      </p:sp>
    </p:spTree>
    <p:extLst>
      <p:ext uri="{BB962C8B-B14F-4D97-AF65-F5344CB8AC3E}">
        <p14:creationId xmlns:p14="http://schemas.microsoft.com/office/powerpoint/2010/main" val="222291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C6A178-41A3-CFD4-0602-8376675CEB8A}"/>
              </a:ext>
            </a:extLst>
          </p:cNvPr>
          <p:cNvSpPr>
            <a:spLocks noGrp="1"/>
          </p:cNvSpPr>
          <p:nvPr>
            <p:ph type="title"/>
          </p:nvPr>
        </p:nvSpPr>
        <p:spPr/>
        <p:txBody>
          <a:bodyPr/>
          <a:lstStyle/>
          <a:p>
            <a:r>
              <a:rPr kumimoji="1" lang="ja-JP" altLang="en-US" dirty="0"/>
              <a:t>協働体制の経緯と構築までのプロセス</a:t>
            </a:r>
          </a:p>
        </p:txBody>
      </p:sp>
      <p:sp>
        <p:nvSpPr>
          <p:cNvPr id="3" name="コンテンツ プレースホルダー 2">
            <a:extLst>
              <a:ext uri="{FF2B5EF4-FFF2-40B4-BE49-F238E27FC236}">
                <a16:creationId xmlns:a16="http://schemas.microsoft.com/office/drawing/2014/main" id="{98EFF6BF-4B50-D6CA-9A09-B720BB421A5E}"/>
              </a:ext>
            </a:extLst>
          </p:cNvPr>
          <p:cNvSpPr>
            <a:spLocks noGrp="1"/>
          </p:cNvSpPr>
          <p:nvPr>
            <p:ph idx="1"/>
          </p:nvPr>
        </p:nvSpPr>
        <p:spPr>
          <a:xfrm>
            <a:off x="1534696" y="2015732"/>
            <a:ext cx="9520158" cy="3770706"/>
          </a:xfrm>
        </p:spPr>
        <p:txBody>
          <a:bodyPr>
            <a:normAutofit lnSpcReduction="10000"/>
          </a:bodyPr>
          <a:lstStyle/>
          <a:p>
            <a:pPr marL="0" indent="0">
              <a:buNone/>
            </a:pPr>
            <a:r>
              <a:rPr kumimoji="1" lang="ja-JP" altLang="en-US" u="sng" dirty="0"/>
              <a:t>協働連係事業所名：相談支援センターみまき・笑明日相談室</a:t>
            </a:r>
            <a:endParaRPr kumimoji="1" lang="en-US" altLang="ja-JP" u="sng" dirty="0"/>
          </a:p>
          <a:p>
            <a:pPr marL="0" indent="0">
              <a:buNone/>
            </a:pPr>
            <a:r>
              <a:rPr kumimoji="1" lang="ja-JP" altLang="en-US" dirty="0"/>
              <a:t>①経緯</a:t>
            </a:r>
            <a:endParaRPr kumimoji="1" lang="en-US" altLang="ja-JP" dirty="0"/>
          </a:p>
          <a:p>
            <a:pPr marL="0" indent="0">
              <a:buNone/>
            </a:pPr>
            <a:r>
              <a:rPr lang="ja-JP" altLang="en-US" dirty="0"/>
              <a:t>▪両事業所で協働連携についての話題は以前からあった　新人相談員が事業収益や加算について調べた結果、基幹相談支援センター所長・主任相談員に相談</a:t>
            </a:r>
            <a:endParaRPr lang="en-US" altLang="ja-JP" dirty="0"/>
          </a:p>
          <a:p>
            <a:pPr marL="0" indent="0">
              <a:buNone/>
            </a:pPr>
            <a:r>
              <a:rPr lang="ja-JP" altLang="en-US" dirty="0"/>
              <a:t>②プロセス</a:t>
            </a:r>
            <a:endParaRPr lang="en-US" altLang="ja-JP" dirty="0"/>
          </a:p>
          <a:p>
            <a:pPr marL="0" indent="0">
              <a:buNone/>
            </a:pPr>
            <a:r>
              <a:rPr lang="ja-JP" altLang="en-US" dirty="0"/>
              <a:t>▪</a:t>
            </a:r>
            <a:r>
              <a:rPr kumimoji="1" lang="ja-JP" altLang="en-US" dirty="0"/>
              <a:t>協働連携モデルや体制加算、地域生活支援拠点についての説明を受け、事業所間で検討・協議し、協働連携体制協定を締結</a:t>
            </a:r>
            <a:endParaRPr kumimoji="1" lang="en-US" altLang="ja-JP" dirty="0"/>
          </a:p>
          <a:p>
            <a:pPr marL="0" indent="0">
              <a:buNone/>
            </a:pPr>
            <a:r>
              <a:rPr lang="ja-JP" altLang="en-US" dirty="0"/>
              <a:t>▪緊急時支援時のフローチャートや</a:t>
            </a:r>
            <a:r>
              <a:rPr lang="en-US" altLang="ja-JP" dirty="0"/>
              <a:t>24</a:t>
            </a:r>
            <a:r>
              <a:rPr lang="ja-JP" altLang="en-US" dirty="0"/>
              <a:t>時間対応当番等ルールを明確化し、事業所間で納得出来た状態で運営を開始</a:t>
            </a:r>
            <a:endParaRPr kumimoji="1" lang="ja-JP" altLang="en-US" dirty="0"/>
          </a:p>
        </p:txBody>
      </p:sp>
    </p:spTree>
    <p:extLst>
      <p:ext uri="{BB962C8B-B14F-4D97-AF65-F5344CB8AC3E}">
        <p14:creationId xmlns:p14="http://schemas.microsoft.com/office/powerpoint/2010/main" val="110236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DD0907-C703-679D-5FE3-957494A4D10D}"/>
              </a:ext>
            </a:extLst>
          </p:cNvPr>
          <p:cNvSpPr>
            <a:spLocks noGrp="1"/>
          </p:cNvSpPr>
          <p:nvPr>
            <p:ph type="title"/>
          </p:nvPr>
        </p:nvSpPr>
        <p:spPr/>
        <p:txBody>
          <a:bodyPr/>
          <a:lstStyle/>
          <a:p>
            <a:r>
              <a:rPr kumimoji="1" lang="ja-JP" altLang="en-US" dirty="0"/>
              <a:t>現在の協働体制のしくみ</a:t>
            </a:r>
          </a:p>
        </p:txBody>
      </p:sp>
      <p:graphicFrame>
        <p:nvGraphicFramePr>
          <p:cNvPr id="5" name="コンテンツ プレースホルダー 4">
            <a:extLst>
              <a:ext uri="{FF2B5EF4-FFF2-40B4-BE49-F238E27FC236}">
                <a16:creationId xmlns:a16="http://schemas.microsoft.com/office/drawing/2014/main" id="{A3710E85-9241-20B5-E0CC-325E90F3F976}"/>
              </a:ext>
            </a:extLst>
          </p:cNvPr>
          <p:cNvGraphicFramePr>
            <a:graphicFrameLocks noGrp="1"/>
          </p:cNvGraphicFramePr>
          <p:nvPr>
            <p:ph idx="1"/>
            <p:extLst>
              <p:ext uri="{D42A27DB-BD31-4B8C-83A1-F6EECF244321}">
                <p14:modId xmlns:p14="http://schemas.microsoft.com/office/powerpoint/2010/main" val="3505467684"/>
              </p:ext>
            </p:extLst>
          </p:nvPr>
        </p:nvGraphicFramePr>
        <p:xfrm>
          <a:off x="1534697" y="2016125"/>
          <a:ext cx="9520654" cy="3754120"/>
        </p:xfrm>
        <a:graphic>
          <a:graphicData uri="http://schemas.openxmlformats.org/drawingml/2006/table">
            <a:tbl>
              <a:tblPr firstRow="1" bandRow="1">
                <a:tableStyleId>{5C22544A-7EE6-4342-B048-85BDC9FD1C3A}</a:tableStyleId>
              </a:tblPr>
              <a:tblGrid>
                <a:gridCol w="2987096">
                  <a:extLst>
                    <a:ext uri="{9D8B030D-6E8A-4147-A177-3AD203B41FA5}">
                      <a16:colId xmlns:a16="http://schemas.microsoft.com/office/drawing/2014/main" val="388576752"/>
                    </a:ext>
                  </a:extLst>
                </a:gridCol>
                <a:gridCol w="3266779">
                  <a:extLst>
                    <a:ext uri="{9D8B030D-6E8A-4147-A177-3AD203B41FA5}">
                      <a16:colId xmlns:a16="http://schemas.microsoft.com/office/drawing/2014/main" val="3375659457"/>
                    </a:ext>
                  </a:extLst>
                </a:gridCol>
                <a:gridCol w="3266779">
                  <a:extLst>
                    <a:ext uri="{9D8B030D-6E8A-4147-A177-3AD203B41FA5}">
                      <a16:colId xmlns:a16="http://schemas.microsoft.com/office/drawing/2014/main" val="2471591844"/>
                    </a:ext>
                  </a:extLst>
                </a:gridCol>
              </a:tblGrid>
              <a:tr h="370840">
                <a:tc>
                  <a:txBody>
                    <a:bodyPr/>
                    <a:lstStyle/>
                    <a:p>
                      <a:pPr algn="ctr"/>
                      <a:r>
                        <a:rPr kumimoji="1" lang="ja-JP" altLang="en-US" dirty="0"/>
                        <a:t>体制</a:t>
                      </a:r>
                    </a:p>
                  </a:txBody>
                  <a:tcPr/>
                </a:tc>
                <a:tc>
                  <a:txBody>
                    <a:bodyPr/>
                    <a:lstStyle/>
                    <a:p>
                      <a:pPr algn="ctr"/>
                      <a:r>
                        <a:rPr kumimoji="1" lang="ja-JP" altLang="en-US" dirty="0"/>
                        <a:t>定例会議・研修</a:t>
                      </a:r>
                    </a:p>
                  </a:txBody>
                  <a:tcPr/>
                </a:tc>
                <a:tc>
                  <a:txBody>
                    <a:bodyPr/>
                    <a:lstStyle/>
                    <a:p>
                      <a:pPr algn="ctr"/>
                      <a:r>
                        <a:rPr kumimoji="1" lang="ja-JP" altLang="en-US" dirty="0"/>
                        <a:t>事業所間連携</a:t>
                      </a:r>
                    </a:p>
                  </a:txBody>
                  <a:tcPr/>
                </a:tc>
                <a:extLst>
                  <a:ext uri="{0D108BD9-81ED-4DB2-BD59-A6C34878D82A}">
                    <a16:rowId xmlns:a16="http://schemas.microsoft.com/office/drawing/2014/main" val="578810074"/>
                  </a:ext>
                </a:extLst>
              </a:tr>
              <a:tr h="370840">
                <a:tc>
                  <a:txBody>
                    <a:bodyPr/>
                    <a:lstStyle/>
                    <a:p>
                      <a:pPr algn="ctr"/>
                      <a:r>
                        <a:rPr kumimoji="1" lang="ja-JP" altLang="en-US" sz="1800" u="sng" dirty="0"/>
                        <a:t>笑明日相談室</a:t>
                      </a:r>
                      <a:endParaRPr kumimoji="1" lang="en-US" altLang="ja-JP" sz="1800" u="sng" dirty="0"/>
                    </a:p>
                    <a:p>
                      <a:pPr algn="ctr"/>
                      <a:endParaRPr kumimoji="1" lang="en-US" altLang="ja-JP" sz="1800" dirty="0"/>
                    </a:p>
                    <a:p>
                      <a:pPr algn="ctr"/>
                      <a:r>
                        <a:rPr kumimoji="1" lang="ja-JP" altLang="en-US" sz="1800" dirty="0"/>
                        <a:t>相談員①　常勤専従・現任相談員②　常勤専従・初任</a:t>
                      </a:r>
                      <a:endParaRPr kumimoji="1" lang="en-US" altLang="ja-JP" sz="1800" dirty="0"/>
                    </a:p>
                    <a:p>
                      <a:pPr algn="ctr"/>
                      <a:r>
                        <a:rPr kumimoji="1" lang="ja-JP" altLang="en-US" sz="1800" dirty="0"/>
                        <a:t>＋</a:t>
                      </a:r>
                      <a:endParaRPr kumimoji="1" lang="en-US" altLang="ja-JP" sz="1800" dirty="0"/>
                    </a:p>
                    <a:p>
                      <a:pPr algn="ctr"/>
                      <a:r>
                        <a:rPr kumimoji="1" lang="ja-JP" altLang="en-US" sz="1800" u="sng" dirty="0"/>
                        <a:t>相談支援センターみまき</a:t>
                      </a:r>
                      <a:endParaRPr kumimoji="1" lang="en-US" altLang="ja-JP" sz="1800" u="sng" dirty="0"/>
                    </a:p>
                    <a:p>
                      <a:pPr algn="ctr"/>
                      <a:endParaRPr kumimoji="1" lang="en-US" altLang="ja-JP" sz="1800" dirty="0"/>
                    </a:p>
                    <a:p>
                      <a:pPr algn="ctr"/>
                      <a:r>
                        <a:rPr kumimoji="1" lang="ja-JP" altLang="en-US" sz="1800" dirty="0"/>
                        <a:t>相談員①　常勤専従・初任　相談員②　常勤専従・初任</a:t>
                      </a:r>
                      <a:endParaRPr kumimoji="1" lang="en-US" altLang="ja-JP" sz="1800" dirty="0"/>
                    </a:p>
                    <a:p>
                      <a:pPr algn="ctr"/>
                      <a:r>
                        <a:rPr kumimoji="1" lang="ja-JP" altLang="en-US" sz="1800" dirty="0"/>
                        <a:t>相談員③非常勤専従・現任</a:t>
                      </a:r>
                      <a:endParaRPr kumimoji="1" lang="en-US" altLang="ja-JP" sz="1800" dirty="0"/>
                    </a:p>
                    <a:p>
                      <a:pPr algn="ctr"/>
                      <a:endParaRPr kumimoji="1" lang="en-US" altLang="ja-JP" sz="1800" dirty="0"/>
                    </a:p>
                    <a:p>
                      <a:pPr algn="ctr"/>
                      <a:r>
                        <a:rPr kumimoji="1" lang="ja-JP" altLang="en-US" sz="1800" dirty="0"/>
                        <a:t>機能強化型</a:t>
                      </a:r>
                      <a:r>
                        <a:rPr kumimoji="1" lang="en-US" altLang="ja-JP" sz="1800" dirty="0"/>
                        <a:t>Ⅰ</a:t>
                      </a:r>
                      <a:r>
                        <a:rPr kumimoji="1" lang="ja-JP" altLang="en-US" sz="1800" dirty="0"/>
                        <a:t>型</a:t>
                      </a:r>
                    </a:p>
                  </a:txBody>
                  <a:tcPr/>
                </a:tc>
                <a:tc>
                  <a:txBody>
                    <a:bodyPr/>
                    <a:lstStyle/>
                    <a:p>
                      <a:r>
                        <a:rPr kumimoji="1" lang="ja-JP" altLang="en-US" dirty="0"/>
                        <a:t>頻度：毎週木曜日</a:t>
                      </a:r>
                      <a:r>
                        <a:rPr kumimoji="1" lang="en-US" altLang="ja-JP" dirty="0"/>
                        <a:t>9</a:t>
                      </a:r>
                      <a:r>
                        <a:rPr kumimoji="1" lang="ja-JP" altLang="en-US" dirty="0"/>
                        <a:t>：</a:t>
                      </a:r>
                      <a:r>
                        <a:rPr kumimoji="1" lang="en-US" altLang="ja-JP" dirty="0"/>
                        <a:t>00</a:t>
                      </a:r>
                      <a:r>
                        <a:rPr kumimoji="1" lang="ja-JP" altLang="en-US" dirty="0"/>
                        <a:t>～</a:t>
                      </a:r>
                      <a:endParaRPr kumimoji="1" lang="en-US" altLang="ja-JP" dirty="0"/>
                    </a:p>
                    <a:p>
                      <a:endParaRPr kumimoji="1" lang="en-US" altLang="ja-JP" dirty="0"/>
                    </a:p>
                    <a:p>
                      <a:r>
                        <a:rPr kumimoji="1" lang="ja-JP" altLang="en-US" dirty="0"/>
                        <a:t>内容：運営会議、ケース検討　　や地域資源の情報共有等</a:t>
                      </a:r>
                      <a:endParaRPr kumimoji="1" lang="en-US" altLang="ja-JP" dirty="0"/>
                    </a:p>
                    <a:p>
                      <a:r>
                        <a:rPr kumimoji="1" lang="ja-JP" altLang="en-US" dirty="0"/>
                        <a:t>対面方式で毎回</a:t>
                      </a:r>
                      <a:r>
                        <a:rPr kumimoji="1" lang="en-US" altLang="ja-JP" dirty="0"/>
                        <a:t>1</a:t>
                      </a:r>
                      <a:r>
                        <a:rPr kumimoji="1" lang="ja-JP" altLang="en-US" dirty="0"/>
                        <a:t>時間程度の会議を実施</a:t>
                      </a:r>
                      <a:endParaRPr kumimoji="1" lang="en-US" altLang="ja-JP" dirty="0"/>
                    </a:p>
                    <a:p>
                      <a:endParaRPr kumimoji="1" lang="en-US" altLang="ja-JP" dirty="0"/>
                    </a:p>
                    <a:p>
                      <a:r>
                        <a:rPr kumimoji="1" lang="ja-JP" altLang="en-US" dirty="0"/>
                        <a:t>研修：基幹主催の</a:t>
                      </a:r>
                      <a:r>
                        <a:rPr kumimoji="1" lang="en-US" altLang="ja-JP" dirty="0"/>
                        <a:t>GSV</a:t>
                      </a:r>
                      <a:r>
                        <a:rPr kumimoji="1" lang="ja-JP" altLang="en-US" dirty="0"/>
                        <a:t>研修が毎月あり、会議後に各相談員が参加・事例提供をしていく</a:t>
                      </a:r>
                      <a:endParaRPr kumimoji="1" lang="en-US" altLang="ja-JP" dirty="0"/>
                    </a:p>
                    <a:p>
                      <a:endParaRPr kumimoji="1" lang="ja-JP" altLang="en-US" dirty="0"/>
                    </a:p>
                  </a:txBody>
                  <a:tcPr/>
                </a:tc>
                <a:tc>
                  <a:txBody>
                    <a:bodyPr/>
                    <a:lstStyle/>
                    <a:p>
                      <a:r>
                        <a:rPr kumimoji="1" lang="ja-JP" altLang="en-US" dirty="0"/>
                        <a:t>両事業所のケース情報は共有されており、相談のしやすい体制が整備されている</a:t>
                      </a:r>
                      <a:endParaRPr kumimoji="1" lang="en-US" altLang="ja-JP" dirty="0"/>
                    </a:p>
                    <a:p>
                      <a:endParaRPr kumimoji="1" lang="en-US" altLang="ja-JP" dirty="0"/>
                    </a:p>
                    <a:p>
                      <a:r>
                        <a:rPr kumimoji="1" lang="ja-JP" altLang="en-US" dirty="0"/>
                        <a:t>支援の行き詰ったケースを連携先事業所でフォロー的に支援、又は引き継ぐ事もある</a:t>
                      </a:r>
                      <a:endParaRPr kumimoji="1" lang="en-US" altLang="ja-JP" dirty="0"/>
                    </a:p>
                    <a:p>
                      <a:endParaRPr kumimoji="1" lang="en-US" altLang="ja-JP" dirty="0"/>
                    </a:p>
                    <a:p>
                      <a:r>
                        <a:rPr kumimoji="1" lang="ja-JP" altLang="en-US" dirty="0"/>
                        <a:t>それぞれの法人の別の事業でサビ管と相談員の関係も深まり、協働連携の取り組みが波及していった</a:t>
                      </a:r>
                    </a:p>
                  </a:txBody>
                  <a:tcPr/>
                </a:tc>
                <a:extLst>
                  <a:ext uri="{0D108BD9-81ED-4DB2-BD59-A6C34878D82A}">
                    <a16:rowId xmlns:a16="http://schemas.microsoft.com/office/drawing/2014/main" val="4278051959"/>
                  </a:ext>
                </a:extLst>
              </a:tr>
            </a:tbl>
          </a:graphicData>
        </a:graphic>
      </p:graphicFrame>
    </p:spTree>
    <p:extLst>
      <p:ext uri="{BB962C8B-B14F-4D97-AF65-F5344CB8AC3E}">
        <p14:creationId xmlns:p14="http://schemas.microsoft.com/office/powerpoint/2010/main" val="9216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182BC8-FE6B-CBD0-198D-85217E0C5C02}"/>
              </a:ext>
            </a:extLst>
          </p:cNvPr>
          <p:cNvSpPr>
            <a:spLocks noGrp="1"/>
          </p:cNvSpPr>
          <p:nvPr>
            <p:ph type="title"/>
          </p:nvPr>
        </p:nvSpPr>
        <p:spPr/>
        <p:txBody>
          <a:bodyPr/>
          <a:lstStyle/>
          <a:p>
            <a:r>
              <a:rPr kumimoji="1" lang="ja-JP" altLang="en-US" dirty="0"/>
              <a:t>協働がうまくいった理由・継続の工夫</a:t>
            </a:r>
          </a:p>
        </p:txBody>
      </p:sp>
      <p:sp>
        <p:nvSpPr>
          <p:cNvPr id="3" name="コンテンツ プレースホルダー 2">
            <a:extLst>
              <a:ext uri="{FF2B5EF4-FFF2-40B4-BE49-F238E27FC236}">
                <a16:creationId xmlns:a16="http://schemas.microsoft.com/office/drawing/2014/main" id="{C9BC2DC1-5462-31BE-AADC-C31ECFAA4C4A}"/>
              </a:ext>
            </a:extLst>
          </p:cNvPr>
          <p:cNvSpPr>
            <a:spLocks noGrp="1"/>
          </p:cNvSpPr>
          <p:nvPr>
            <p:ph idx="1"/>
          </p:nvPr>
        </p:nvSpPr>
        <p:spPr>
          <a:xfrm>
            <a:off x="1534696" y="2015732"/>
            <a:ext cx="9520158" cy="3813568"/>
          </a:xfrm>
        </p:spPr>
        <p:txBody>
          <a:bodyPr>
            <a:normAutofit/>
          </a:bodyPr>
          <a:lstStyle/>
          <a:p>
            <a:pPr marL="0" indent="0">
              <a:buNone/>
            </a:pPr>
            <a:r>
              <a:rPr kumimoji="1" lang="ja-JP" altLang="en-US" dirty="0"/>
              <a:t>▪両事業所が同じ地域にあり、地域福祉の向上の為という事業所のニーズが合致した→協働連携スローガン</a:t>
            </a:r>
            <a:r>
              <a:rPr kumimoji="1" lang="en-US" altLang="ja-JP" dirty="0"/>
              <a:t>『</a:t>
            </a:r>
            <a:r>
              <a:rPr kumimoji="1" lang="ja-JP" altLang="en-US" dirty="0"/>
              <a:t>地域の為に</a:t>
            </a:r>
            <a:r>
              <a:rPr kumimoji="1" lang="en-US" altLang="ja-JP" dirty="0"/>
              <a:t>』</a:t>
            </a:r>
          </a:p>
          <a:p>
            <a:pPr marL="0" indent="0">
              <a:buNone/>
            </a:pPr>
            <a:r>
              <a:rPr lang="ja-JP" altLang="en-US" dirty="0"/>
              <a:t>▪笑明日相談室は経験年数の多い現任相談員がおり、初任者の多い相談みまきへケアマネジメントや地域資源について指導・</a:t>
            </a:r>
            <a:r>
              <a:rPr lang="en-US" altLang="ja-JP" dirty="0"/>
              <a:t>OJT</a:t>
            </a:r>
            <a:r>
              <a:rPr lang="ja-JP" altLang="en-US" dirty="0"/>
              <a:t>を行ない両事業所で支援の質向上</a:t>
            </a:r>
            <a:endParaRPr lang="en-US" altLang="ja-JP" dirty="0"/>
          </a:p>
          <a:p>
            <a:pPr marL="0" indent="0">
              <a:buNone/>
            </a:pPr>
            <a:r>
              <a:rPr kumimoji="1" lang="ja-JP" altLang="en-US" dirty="0"/>
              <a:t>▪各相談員悩みを抱える事があるが、定例会議で言語化出来る安心感や、支援者</a:t>
            </a:r>
            <a:endParaRPr kumimoji="1" lang="en-US" altLang="ja-JP" dirty="0"/>
          </a:p>
          <a:p>
            <a:pPr marL="0" indent="0">
              <a:buNone/>
            </a:pPr>
            <a:r>
              <a:rPr lang="ja-JP" altLang="en-US" dirty="0"/>
              <a:t>　</a:t>
            </a:r>
            <a:r>
              <a:rPr kumimoji="1" lang="ja-JP" altLang="en-US" dirty="0"/>
              <a:t>としての視野や価値観の拡がりがあった</a:t>
            </a:r>
            <a:endParaRPr kumimoji="1" lang="en-US" altLang="ja-JP" dirty="0"/>
          </a:p>
          <a:p>
            <a:pPr marL="0" indent="0">
              <a:buNone/>
            </a:pPr>
            <a:r>
              <a:rPr kumimoji="1" lang="ja-JP" altLang="en-US" dirty="0"/>
              <a:t>▪明らかな収益増につながり、ボランタリー的に行っていた支援にも加算が付く　</a:t>
            </a:r>
            <a:endParaRPr kumimoji="1" lang="en-US" altLang="ja-JP" dirty="0"/>
          </a:p>
          <a:p>
            <a:pPr marL="0" indent="0">
              <a:buNone/>
            </a:pPr>
            <a:r>
              <a:rPr kumimoji="1" lang="ja-JP" altLang="en-US" dirty="0"/>
              <a:t>　事でモチベーションが向上した</a:t>
            </a:r>
          </a:p>
        </p:txBody>
      </p:sp>
    </p:spTree>
    <p:extLst>
      <p:ext uri="{BB962C8B-B14F-4D97-AF65-F5344CB8AC3E}">
        <p14:creationId xmlns:p14="http://schemas.microsoft.com/office/powerpoint/2010/main" val="2522773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BE42C9-DD98-14C3-13A2-3D28F3F2F0FD}"/>
              </a:ext>
            </a:extLst>
          </p:cNvPr>
          <p:cNvSpPr>
            <a:spLocks noGrp="1"/>
          </p:cNvSpPr>
          <p:nvPr>
            <p:ph type="title"/>
          </p:nvPr>
        </p:nvSpPr>
        <p:spPr/>
        <p:txBody>
          <a:bodyPr/>
          <a:lstStyle/>
          <a:p>
            <a:r>
              <a:rPr kumimoji="1" lang="ja-JP" altLang="en-US" dirty="0"/>
              <a:t>効果・成果・課題</a:t>
            </a:r>
          </a:p>
        </p:txBody>
      </p:sp>
      <p:sp>
        <p:nvSpPr>
          <p:cNvPr id="3" name="コンテンツ プレースホルダー 2">
            <a:extLst>
              <a:ext uri="{FF2B5EF4-FFF2-40B4-BE49-F238E27FC236}">
                <a16:creationId xmlns:a16="http://schemas.microsoft.com/office/drawing/2014/main" id="{90736540-F2BC-99E7-4B36-F4CD3DAA3671}"/>
              </a:ext>
            </a:extLst>
          </p:cNvPr>
          <p:cNvSpPr>
            <a:spLocks noGrp="1"/>
          </p:cNvSpPr>
          <p:nvPr>
            <p:ph idx="1"/>
          </p:nvPr>
        </p:nvSpPr>
        <p:spPr>
          <a:xfrm>
            <a:off x="1534695" y="2015732"/>
            <a:ext cx="9652417" cy="3450613"/>
          </a:xfrm>
        </p:spPr>
        <p:txBody>
          <a:bodyPr/>
          <a:lstStyle/>
          <a:p>
            <a:pPr marL="0" indent="0">
              <a:buNone/>
            </a:pPr>
            <a:r>
              <a:rPr lang="ja-JP" altLang="en-US" dirty="0"/>
              <a:t>▪両事業所で支援の質の向上、心理的安心感、収益向上等協働連携によるメリットを日々感じながら業務に当れている</a:t>
            </a:r>
            <a:endParaRPr lang="en-US" altLang="ja-JP" dirty="0"/>
          </a:p>
          <a:p>
            <a:pPr marL="0" indent="0">
              <a:buNone/>
            </a:pPr>
            <a:r>
              <a:rPr kumimoji="1" lang="ja-JP" altLang="en-US" dirty="0"/>
              <a:t>▪令和</a:t>
            </a:r>
            <a:r>
              <a:rPr kumimoji="1" lang="en-US" altLang="ja-JP" dirty="0"/>
              <a:t>4</a:t>
            </a:r>
            <a:r>
              <a:rPr kumimoji="1" lang="ja-JP" altLang="en-US" dirty="0"/>
              <a:t>年に始まった協働連携体制は</a:t>
            </a:r>
            <a:r>
              <a:rPr kumimoji="1" lang="en-US" altLang="ja-JP" dirty="0"/>
              <a:t>4</a:t>
            </a:r>
            <a:r>
              <a:rPr kumimoji="1" lang="ja-JP" altLang="en-US" dirty="0"/>
              <a:t>年目を迎え、当初協働連携事業所は圏域で　１つのみであった。令和</a:t>
            </a:r>
            <a:r>
              <a:rPr kumimoji="1" lang="en-US" altLang="ja-JP" dirty="0"/>
              <a:t>7</a:t>
            </a:r>
            <a:r>
              <a:rPr lang="ja-JP" altLang="en-US" dirty="0"/>
              <a:t>年では</a:t>
            </a:r>
            <a:r>
              <a:rPr lang="en-US" altLang="ja-JP" dirty="0"/>
              <a:t>4</a:t>
            </a:r>
            <a:r>
              <a:rPr lang="ja-JP" altLang="en-US" dirty="0"/>
              <a:t>つの事業体が出来、協働連携事業所同士の研修会や事業所見学会を開催し、圏域内での交流も盛んになっている　</a:t>
            </a:r>
            <a:endParaRPr lang="en-US" altLang="ja-JP" dirty="0"/>
          </a:p>
          <a:p>
            <a:pPr marL="0" indent="0">
              <a:buNone/>
            </a:pPr>
            <a:r>
              <a:rPr kumimoji="1" lang="ja-JP" altLang="en-US" dirty="0"/>
              <a:t>▪両事業所で受け持ちケース数に差があり、現任相談員の負担が高い　初任者でフォローアップ出来る体制や資質の向上を図っていきたい</a:t>
            </a:r>
            <a:endParaRPr kumimoji="1" lang="en-US" altLang="ja-JP" dirty="0"/>
          </a:p>
        </p:txBody>
      </p:sp>
    </p:spTree>
    <p:extLst>
      <p:ext uri="{BB962C8B-B14F-4D97-AF65-F5344CB8AC3E}">
        <p14:creationId xmlns:p14="http://schemas.microsoft.com/office/powerpoint/2010/main" val="7698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58D83D-6715-5B89-9CF7-582D146C1ACD}"/>
              </a:ext>
            </a:extLst>
          </p:cNvPr>
          <p:cNvSpPr>
            <a:spLocks noGrp="1"/>
          </p:cNvSpPr>
          <p:nvPr>
            <p:ph type="title"/>
          </p:nvPr>
        </p:nvSpPr>
        <p:spPr/>
        <p:txBody>
          <a:bodyPr/>
          <a:lstStyle/>
          <a:p>
            <a:r>
              <a:rPr kumimoji="1" lang="ja-JP" altLang="en-US" dirty="0"/>
              <a:t>地域へのメッセージ・今後の展望</a:t>
            </a:r>
          </a:p>
        </p:txBody>
      </p:sp>
      <p:sp>
        <p:nvSpPr>
          <p:cNvPr id="3" name="コンテンツ プレースホルダー 2">
            <a:extLst>
              <a:ext uri="{FF2B5EF4-FFF2-40B4-BE49-F238E27FC236}">
                <a16:creationId xmlns:a16="http://schemas.microsoft.com/office/drawing/2014/main" id="{1675C934-C8B9-B0C4-E384-D42B38FFBB15}"/>
              </a:ext>
            </a:extLst>
          </p:cNvPr>
          <p:cNvSpPr>
            <a:spLocks noGrp="1"/>
          </p:cNvSpPr>
          <p:nvPr>
            <p:ph idx="1"/>
          </p:nvPr>
        </p:nvSpPr>
        <p:spPr/>
        <p:txBody>
          <a:bodyPr>
            <a:normAutofit/>
          </a:bodyPr>
          <a:lstStyle/>
          <a:p>
            <a:pPr marL="0" indent="0">
              <a:buNone/>
            </a:pPr>
            <a:r>
              <a:rPr kumimoji="1" lang="ja-JP" altLang="en-US" dirty="0"/>
              <a:t>▪基幹から説明を受けた際に「これはメリットしかない！」と感じました。</a:t>
            </a:r>
            <a:endParaRPr kumimoji="1" lang="en-US" altLang="ja-JP" dirty="0"/>
          </a:p>
          <a:p>
            <a:pPr marL="0" indent="0">
              <a:buNone/>
            </a:pPr>
            <a:r>
              <a:rPr lang="ja-JP" altLang="en-US" dirty="0"/>
              <a:t>　詳しい方や他事業所さんに相談をするというアクションを起こせた事がこの　</a:t>
            </a:r>
            <a:endParaRPr lang="en-US" altLang="ja-JP" dirty="0"/>
          </a:p>
          <a:p>
            <a:pPr marL="0" indent="0">
              <a:buNone/>
            </a:pPr>
            <a:r>
              <a:rPr lang="ja-JP" altLang="en-US" dirty="0"/>
              <a:t>　取り組みに繋がっているのだと思います。今、業務や運営で悩んでいる事業所</a:t>
            </a:r>
            <a:endParaRPr lang="en-US" altLang="ja-JP" dirty="0"/>
          </a:p>
          <a:p>
            <a:pPr marL="0" indent="0">
              <a:buNone/>
            </a:pPr>
            <a:r>
              <a:rPr lang="ja-JP" altLang="en-US" dirty="0"/>
              <a:t>　</a:t>
            </a:r>
            <a:r>
              <a:rPr kumimoji="1" lang="ja-JP" altLang="en-US" dirty="0"/>
              <a:t>があれば、一歩踏み出す事で多くの事が改善に向かうと考えます。</a:t>
            </a:r>
            <a:endParaRPr kumimoji="1" lang="en-US" altLang="ja-JP" dirty="0"/>
          </a:p>
          <a:p>
            <a:pPr marL="0" indent="0">
              <a:buNone/>
            </a:pPr>
            <a:r>
              <a:rPr lang="ja-JP" altLang="en-US" dirty="0"/>
              <a:t>▪事業所間連携が相談事業所のみならず、他法人・他事業所へと拡がるよう橋渡</a:t>
            </a:r>
            <a:endParaRPr lang="en-US" altLang="ja-JP" dirty="0"/>
          </a:p>
          <a:p>
            <a:pPr marL="0" indent="0">
              <a:buNone/>
            </a:pPr>
            <a:r>
              <a:rPr lang="ja-JP" altLang="en-US" dirty="0"/>
              <a:t>　しの役割を担い、地域が繋がり合う事でより良い地域作りが出来る事に寄与し</a:t>
            </a:r>
            <a:endParaRPr lang="en-US" altLang="ja-JP" dirty="0"/>
          </a:p>
          <a:p>
            <a:pPr marL="0" indent="0">
              <a:buNone/>
            </a:pPr>
            <a:r>
              <a:rPr lang="ja-JP" altLang="en-US" dirty="0"/>
              <a:t>　ていきたいです。</a:t>
            </a:r>
            <a:endParaRPr lang="en-US" altLang="ja-JP" dirty="0"/>
          </a:p>
        </p:txBody>
      </p:sp>
    </p:spTree>
    <p:extLst>
      <p:ext uri="{BB962C8B-B14F-4D97-AF65-F5344CB8AC3E}">
        <p14:creationId xmlns:p14="http://schemas.microsoft.com/office/powerpoint/2010/main" val="3134198385"/>
      </p:ext>
    </p:extLst>
  </p:cSld>
  <p:clrMapOvr>
    <a:masterClrMapping/>
  </p:clrMapOvr>
</p:sld>
</file>

<file path=ppt/theme/theme1.xml><?xml version="1.0" encoding="utf-8"?>
<a:theme xmlns:a="http://schemas.openxmlformats.org/drawingml/2006/main" name="ギャラリー">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TM10001114[[fn=ギャラリー]]</Template>
  <TotalTime>256</TotalTime>
  <Words>788</Words>
  <Application>Microsoft Office PowerPoint</Application>
  <PresentationFormat>ワイド画面</PresentationFormat>
  <Paragraphs>57</Paragraphs>
  <Slides>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6</vt:i4>
      </vt:variant>
    </vt:vector>
  </HeadingPairs>
  <TitlesOfParts>
    <vt:vector size="9" baseType="lpstr">
      <vt:lpstr>Arial</vt:lpstr>
      <vt:lpstr>Palatino Linotype</vt:lpstr>
      <vt:lpstr>ギャラリー</vt:lpstr>
      <vt:lpstr>東御市２事業所による協働連携の取り組み 　　　　　　〈長野県東御市〉</vt:lpstr>
      <vt:lpstr>協働体制の経緯と構築までのプロセス</vt:lpstr>
      <vt:lpstr>現在の協働体制のしくみ</vt:lpstr>
      <vt:lpstr>協働がうまくいった理由・継続の工夫</vt:lpstr>
      <vt:lpstr>効果・成果・課題</vt:lpstr>
      <vt:lpstr>地域へのメッセージ・今後の展望</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unv01</dc:creator>
  <cp:lastModifiedBy>unv01</cp:lastModifiedBy>
  <cp:revision>3</cp:revision>
  <dcterms:created xsi:type="dcterms:W3CDTF">2025-06-30T23:21:45Z</dcterms:created>
  <dcterms:modified xsi:type="dcterms:W3CDTF">2025-07-02T23:21:26Z</dcterms:modified>
</cp:coreProperties>
</file>