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447" autoAdjust="0"/>
  </p:normalViewPr>
  <p:slideViewPr>
    <p:cSldViewPr snapToGrid="0" snapToObjects="1">
      <p:cViewPr varScale="1">
        <p:scale>
          <a:sx n="111" d="100"/>
          <a:sy n="111" d="100"/>
        </p:scale>
        <p:origin x="55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13AE4-BFA2-4B65-A5A6-B653A3F71763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4157C-E76E-4A11-8F08-AE6103A11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88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相馬市の人口は</a:t>
            </a:r>
            <a:r>
              <a:rPr kumimoji="1" lang="en-US" altLang="ja-JP" dirty="0"/>
              <a:t>1980</a:t>
            </a:r>
            <a:r>
              <a:rPr kumimoji="1" lang="ja-JP" altLang="en-US" dirty="0"/>
              <a:t>年代後半は</a:t>
            </a:r>
            <a:r>
              <a:rPr kumimoji="1" lang="en-US" altLang="ja-JP" dirty="0"/>
              <a:t>4</a:t>
            </a:r>
            <a:r>
              <a:rPr kumimoji="1" lang="ja-JP" altLang="en-US" dirty="0"/>
              <a:t>万人くらいあったと思いましが、現在は高齢化率が</a:t>
            </a:r>
            <a:r>
              <a:rPr kumimoji="1" lang="en-US" altLang="ja-JP" dirty="0"/>
              <a:t>32</a:t>
            </a:r>
            <a:r>
              <a:rPr kumimoji="1" lang="ja-JP" altLang="en-US" dirty="0"/>
              <a:t>％くらい</a:t>
            </a:r>
            <a:endParaRPr kumimoji="1" lang="en-US" altLang="ja-JP" dirty="0"/>
          </a:p>
          <a:p>
            <a:r>
              <a:rPr kumimoji="1" lang="en-US" altLang="ja-JP" dirty="0"/>
              <a:t>65</a:t>
            </a:r>
            <a:r>
              <a:rPr kumimoji="1" lang="ja-JP" altLang="en-US" dirty="0"/>
              <a:t>歳以上が</a:t>
            </a:r>
            <a:r>
              <a:rPr kumimoji="1" lang="en-US" altLang="ja-JP" dirty="0"/>
              <a:t>1</a:t>
            </a:r>
            <a:r>
              <a:rPr kumimoji="1" lang="ja-JP" altLang="en-US" dirty="0"/>
              <a:t>万人を超えています。</a:t>
            </a:r>
            <a:endParaRPr kumimoji="1" lang="en-US" altLang="ja-JP" dirty="0"/>
          </a:p>
          <a:p>
            <a:r>
              <a:rPr kumimoji="1" lang="ja-JP" altLang="en-US" dirty="0"/>
              <a:t>令和５年度時点で相談支援専門員が７名、令和２年以降の配置、５名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34157C-E76E-4A11-8F08-AE6103A11A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62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障害福祉サービスの支給決定者が年々増加傾向にある中、複雑で多様な生活課題　を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抱えるケースの対応や利用者の重度化、高齢化もあり、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談支援専門員の一人当たりの負担が増大している。</a:t>
            </a: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・相談支援専門員の配置が 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 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名の事業所も多くあるほか、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相談支援専門員が他サービスの職務を兼務している場合もあり、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自身のサービスを検証したり、事業所内での人材育成が困難である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・事業経営面においても、計画相談支援等の単体の収支が赤字であり、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独立採算が困難な状況である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相談支援事業所の基盤強化、体制整備が必要⇒単独事業所では難しい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支援困難ケースへの積極的な対応を行うほか、専門性の高い人材を確保し、</a:t>
            </a:r>
            <a:endParaRPr kumimoji="1" lang="en-US" altLang="ja-JP" sz="14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質の高いマネジメントを実施するなど、要件を満たした体制整備を整える。</a:t>
            </a:r>
            <a:endParaRPr kumimoji="1" lang="en-US" altLang="ja-JP" sz="14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複数事業所の協働による体制整備も可能</a:t>
            </a:r>
          </a:p>
          <a:p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各法人へ説明～そんないにうまい話があるのか？　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理解が難しい難しい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34157C-E76E-4A11-8F08-AE6103A11A2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259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メーリングリストには相談支援事業種、基幹、相談支援</a:t>
            </a:r>
            <a:r>
              <a:rPr kumimoji="1" lang="en-US" altLang="ja-JP" dirty="0"/>
              <a:t>AD</a:t>
            </a:r>
            <a:r>
              <a:rPr kumimoji="1" lang="ja-JP" altLang="en-US" dirty="0"/>
              <a:t>　議事録送付による情報共有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34157C-E76E-4A11-8F08-AE6103A11A2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AI</a:t>
            </a:r>
            <a:r>
              <a:rPr kumimoji="1" lang="ja-JP" altLang="en-US" dirty="0"/>
              <a:t>の利用。議事録作成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34157C-E76E-4A11-8F08-AE6103A11A2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47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271" y="243491"/>
            <a:ext cx="9481457" cy="672419"/>
          </a:xfrm>
        </p:spPr>
        <p:txBody>
          <a:bodyPr>
            <a:normAutofit/>
          </a:bodyPr>
          <a:lstStyle/>
          <a:p>
            <a:r>
              <a:rPr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相馬市における協働型相談支援体制の構築と実践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71" y="2589013"/>
            <a:ext cx="11391901" cy="3592286"/>
          </a:xfrm>
        </p:spPr>
        <p:txBody>
          <a:bodyPr>
            <a:normAutofit/>
          </a:bodyPr>
          <a:lstStyle/>
          <a:p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人口：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33,070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人（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令和５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年時点）</a:t>
            </a:r>
          </a:p>
          <a:p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障害者手帳所持者数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：身体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1,409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・知的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363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・精神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305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相談支援事業所：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か所（令和６年）・・令和５年時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5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ヵ所</a:t>
            </a:r>
            <a:endParaRPr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障がい福祉サービス事業所数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：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　　　就Ｂ７ヵ所、生活介護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4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ヵ所、生活訓練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2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ヵ所、入所施設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2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ヵ所　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GH3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sym typeface="Wingdings" panose="05000000000000000000" pitchFamily="2" charset="2"/>
              </a:rPr>
              <a:t>ヵ所</a:t>
            </a:r>
            <a:endParaRPr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基幹相談支援センター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か所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（相馬市・南相馬市・新地町・飯舘村委託）</a:t>
            </a:r>
          </a:p>
          <a:p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地域生活支援拠点：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面的整備で設置・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市内指定相談支援事業所が登録</a:t>
            </a:r>
            <a:endParaRPr 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自立支援協議会：相馬市・新地町共同設置</a:t>
            </a:r>
            <a:endParaRPr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AFF4E1C-1EC0-0782-6CD9-BBC3CE216F08}"/>
              </a:ext>
            </a:extLst>
          </p:cNvPr>
          <p:cNvSpPr txBox="1">
            <a:spLocks/>
          </p:cNvSpPr>
          <p:nvPr/>
        </p:nvSpPr>
        <p:spPr>
          <a:xfrm>
            <a:off x="1077686" y="797151"/>
            <a:ext cx="9481457" cy="6724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～複数事業所よる一体的運営～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E671D0-54B7-2278-A3A1-B4F7BE21886E}"/>
              </a:ext>
            </a:extLst>
          </p:cNvPr>
          <p:cNvSpPr txBox="1"/>
          <p:nvPr/>
        </p:nvSpPr>
        <p:spPr>
          <a:xfrm>
            <a:off x="266700" y="1925459"/>
            <a:ext cx="20301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地域情報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1D3F855-7ED6-854C-F7CB-DD6D0C13C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4068" y="1571071"/>
            <a:ext cx="1238423" cy="112410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05D566A-7393-2E7F-AE0A-8FD09A4AE6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1000" y="1363405"/>
            <a:ext cx="2819400" cy="2819400"/>
          </a:xfrm>
          <a:prstGeom prst="rect">
            <a:avLst/>
          </a:prstGeom>
          <a:effectLst/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0F35D00-68CA-704C-CCE4-504968975ABD}"/>
              </a:ext>
            </a:extLst>
          </p:cNvPr>
          <p:cNvSpPr/>
          <p:nvPr/>
        </p:nvSpPr>
        <p:spPr>
          <a:xfrm>
            <a:off x="11332941" y="1884992"/>
            <a:ext cx="528717" cy="44953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A7E3B96-720F-146F-3766-CE5B958CFC04}"/>
              </a:ext>
            </a:extLst>
          </p:cNvPr>
          <p:cNvCxnSpPr>
            <a:cxnSpLocks/>
          </p:cNvCxnSpPr>
          <p:nvPr/>
        </p:nvCxnSpPr>
        <p:spPr>
          <a:xfrm>
            <a:off x="9082491" y="1571071"/>
            <a:ext cx="2779167" cy="313921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B8D05341-AAE3-2526-9202-5F843D60BE14}"/>
              </a:ext>
            </a:extLst>
          </p:cNvPr>
          <p:cNvCxnSpPr>
            <a:cxnSpLocks/>
          </p:cNvCxnSpPr>
          <p:nvPr/>
        </p:nvCxnSpPr>
        <p:spPr>
          <a:xfrm flipV="1">
            <a:off x="9082491" y="2332487"/>
            <a:ext cx="2779167" cy="357263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899" y="75414"/>
            <a:ext cx="8458200" cy="514655"/>
          </a:xfrm>
        </p:spPr>
        <p:txBody>
          <a:bodyPr>
            <a:normAutofit fontScale="90000"/>
          </a:bodyPr>
          <a:lstStyle/>
          <a:p>
            <a:r>
              <a:rPr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2.</a:t>
            </a:r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r>
              <a:rPr sz="32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協働体制の経緯と構築までのプロセス</a:t>
            </a:r>
            <a:endParaRPr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193" y="718312"/>
            <a:ext cx="10565176" cy="20137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・相談支援専門員としての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経験が不足</a:t>
            </a:r>
            <a:endParaRPr lang="en-US" altLang="ja-JP" sz="2400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⇒７名の相談支援専門のうち５名が令和２年度以降の配置</a:t>
            </a:r>
            <a:endParaRPr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・1～2名体制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・兼務の事業所がほとんどで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人材育成や自身の業務の検証</a:t>
            </a:r>
            <a:r>
              <a:rPr sz="2400" dirty="0" err="1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が困難</a:t>
            </a:r>
            <a:endParaRPr lang="en-US" sz="2400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⇒５事業所のうち２事業所が２人態勢だが、１事業所は兼務</a:t>
            </a:r>
            <a:endParaRPr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相談支援事業所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単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独では収入面で運営困難</a:t>
            </a:r>
          </a:p>
          <a:p>
            <a:pPr marL="0" indent="0">
              <a:buNone/>
            </a:pPr>
            <a:endParaRPr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endParaRPr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2A7F342-6709-FD0E-05C3-5144AEF003F8}"/>
              </a:ext>
            </a:extLst>
          </p:cNvPr>
          <p:cNvSpPr txBox="1">
            <a:spLocks/>
          </p:cNvSpPr>
          <p:nvPr/>
        </p:nvSpPr>
        <p:spPr>
          <a:xfrm>
            <a:off x="1432193" y="3971171"/>
            <a:ext cx="10288548" cy="2358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・令和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年新規相談支援事業所設置（主任相談支援門員配置）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・相馬市・新地町相談支援事業所連絡会を基盤に機能強化型ついて検討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（市町・基幹相談・相談支援アドバイザー・相談支援事業所）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・課題を整理し、協働体制の必要性を共有し、各法人へ必要性を説明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・令和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年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月より一体的な管理運営を開始</a:t>
            </a:r>
            <a:r>
              <a:rPr lang="ja-JP" altLang="en-US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（機能強化</a:t>
            </a:r>
            <a:r>
              <a:rPr lang="en-US" altLang="ja-JP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Ⅰ</a:t>
            </a:r>
            <a:r>
              <a:rPr lang="ja-JP" altLang="en-US" sz="2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0BB61B-C360-536E-5DE2-F6273AAD87CE}"/>
              </a:ext>
            </a:extLst>
          </p:cNvPr>
          <p:cNvSpPr txBox="1"/>
          <p:nvPr/>
        </p:nvSpPr>
        <p:spPr>
          <a:xfrm>
            <a:off x="0" y="701989"/>
            <a:ext cx="1415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背景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9D8A46-4060-1892-B603-4EA60B981388}"/>
              </a:ext>
            </a:extLst>
          </p:cNvPr>
          <p:cNvSpPr txBox="1"/>
          <p:nvPr/>
        </p:nvSpPr>
        <p:spPr>
          <a:xfrm>
            <a:off x="0" y="397117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経緯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90027D-7204-1205-249E-D2A88BF53941}"/>
              </a:ext>
            </a:extLst>
          </p:cNvPr>
          <p:cNvSpPr txBox="1"/>
          <p:nvPr/>
        </p:nvSpPr>
        <p:spPr>
          <a:xfrm>
            <a:off x="2576547" y="3075766"/>
            <a:ext cx="699951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相談支援事業所の基盤強化、体制整備が必要</a:t>
            </a:r>
            <a:endParaRPr lang="en-US" altLang="ja-JP" sz="2200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D64BBF02-9F78-1274-3077-9AA3EE4B38FF}"/>
              </a:ext>
            </a:extLst>
          </p:cNvPr>
          <p:cNvSpPr/>
          <p:nvPr/>
        </p:nvSpPr>
        <p:spPr>
          <a:xfrm>
            <a:off x="5299114" y="2732080"/>
            <a:ext cx="962140" cy="256486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BB8F9CF2-0BE8-0281-0431-BA7D9648DF56}"/>
              </a:ext>
            </a:extLst>
          </p:cNvPr>
          <p:cNvSpPr/>
          <p:nvPr/>
        </p:nvSpPr>
        <p:spPr>
          <a:xfrm>
            <a:off x="9291163" y="2263300"/>
            <a:ext cx="2526824" cy="1206192"/>
          </a:xfrm>
          <a:prstGeom prst="wedgeEllipseCallout">
            <a:avLst>
              <a:gd name="adj1" fmla="val -62774"/>
              <a:gd name="adj2" fmla="val 36033"/>
            </a:avLst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0"/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単独事業所ではできない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0304"/>
            <a:ext cx="5486400" cy="60481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3. </a:t>
            </a:r>
            <a:r>
              <a:rPr sz="32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現在の協働体制のしくみ</a:t>
            </a:r>
            <a:endParaRPr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19" y="903486"/>
            <a:ext cx="9331781" cy="101515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市内6事業所が連携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（相馬市委託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4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ヵ所、新地町委託２ヵ所）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主任相談支援専門員を含む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8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名</a:t>
            </a:r>
            <a:r>
              <a:rPr sz="24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の常勤体制</a:t>
            </a:r>
            <a:r>
              <a:rPr 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(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主任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名、現任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5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名）</a:t>
            </a:r>
            <a:endParaRPr 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E49108-DC5B-FCB6-2B5A-7B5DA35230B7}"/>
              </a:ext>
            </a:extLst>
          </p:cNvPr>
          <p:cNvSpPr txBox="1"/>
          <p:nvPr/>
        </p:nvSpPr>
        <p:spPr>
          <a:xfrm>
            <a:off x="669819" y="98636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kumimoji="1"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構成</a:t>
            </a:r>
            <a:r>
              <a:rPr kumimoji="1"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7E0FEA-569E-A093-FEF8-00718320E4D7}"/>
              </a:ext>
            </a:extLst>
          </p:cNvPr>
          <p:cNvSpPr txBox="1"/>
          <p:nvPr/>
        </p:nvSpPr>
        <p:spPr>
          <a:xfrm>
            <a:off x="0" y="2147009"/>
            <a:ext cx="30598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会議・連携体制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9D76A50-5CC3-025B-BE3E-930523D86852}"/>
              </a:ext>
            </a:extLst>
          </p:cNvPr>
          <p:cNvSpPr txBox="1">
            <a:spLocks/>
          </p:cNvSpPr>
          <p:nvPr/>
        </p:nvSpPr>
        <p:spPr>
          <a:xfrm>
            <a:off x="2860219" y="2147009"/>
            <a:ext cx="8980718" cy="4536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・月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回対面（各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回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/3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ヶ月）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相馬市・新地町相談支援事業所連絡会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相馬地方相談支援事業所連絡会（南相馬市と共同）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相馬市相談支援学習会（ケース検討）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・月１回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zoom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（毎月第１金曜日　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16:00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～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時間）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相談支援ネットミーティング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・週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回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zoom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（毎週火曜日　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9:00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～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30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分）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情報シェアミーティング（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zoom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24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時間連絡体制（全員が携帯電話を貸与・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LINE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グループ）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・基幹相談支援センター・相談支援アドバイザーとの連携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9671" y="154895"/>
            <a:ext cx="7652657" cy="552676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4. </a:t>
            </a:r>
            <a:r>
              <a:rPr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協働がうまくいった理由・継続の工夫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731" y="789272"/>
            <a:ext cx="10414535" cy="60687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sz="3400" b="1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定例会議のルール化と継続的実施</a:t>
            </a:r>
            <a:endParaRPr lang="en-US" sz="3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 　⇒会議の日時の固定化（例　情報シェアミーティング毎週火曜日　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9:00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開始）</a:t>
            </a:r>
            <a:endParaRPr 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・フラットでゆるやかな関係</a:t>
            </a:r>
            <a:endParaRPr lang="en-US" altLang="ja-JP" sz="3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 　⇒連絡会の会長などはおかず、主任相談支援専門員が世話人としてまとめる</a:t>
            </a:r>
            <a:endParaRPr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lang="en-US" altLang="ja-JP" sz="3400" b="1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zoom</a:t>
            </a:r>
            <a:r>
              <a:rPr sz="3400" b="1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と対面を併用した柔軟な会議運営</a:t>
            </a:r>
            <a:r>
              <a:rPr lang="ja-JP" altLang="en-US"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</a:t>
            </a:r>
            <a:r>
              <a:rPr lang="en-US" altLang="ja-JP"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AI</a:t>
            </a:r>
            <a:r>
              <a:rPr lang="ja-JP" altLang="en-US"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の活用</a:t>
            </a:r>
            <a:endParaRPr lang="en-US" sz="3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 ⇒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zoom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の利便性と活用と、会議録の作成には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AI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を使用して負担を減らす</a:t>
            </a:r>
            <a:endParaRPr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sz="3400" b="1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相談支援学習会を通じた学びの場の確保</a:t>
            </a:r>
            <a:endParaRPr lang="en-US" sz="3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 ⇒定期的なケース検討の場を設け、ファシリと板書などを体験し、ケースを共有</a:t>
            </a:r>
            <a:endParaRPr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34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・協働できる心理的安全性の確保</a:t>
            </a:r>
            <a:endParaRPr lang="en-US" altLang="ja-JP" sz="34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 ⇒同じ悩みや立場を理解しあえる仲間の存在</a:t>
            </a:r>
            <a:endParaRPr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38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・市町との課題の共有</a:t>
            </a:r>
            <a:endParaRPr lang="en-US" altLang="ja-JP" sz="38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 　⇒会議録の共有により、リアルタイムの情報の共有と相談業務の見える化</a:t>
            </a:r>
            <a:endParaRPr 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38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・基幹相談支援センター・相談支援アドバイザーとの協働体制</a:t>
            </a:r>
            <a:endParaRPr lang="en-US" altLang="ja-JP" sz="38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 　⇒支援の交通整理や地域課題の明確化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endParaRPr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54E1B2-C8A1-AA3C-4130-F20C8D39A78C}"/>
              </a:ext>
            </a:extLst>
          </p:cNvPr>
          <p:cNvSpPr txBox="1"/>
          <p:nvPr/>
        </p:nvSpPr>
        <p:spPr>
          <a:xfrm>
            <a:off x="475994" y="907343"/>
            <a:ext cx="11117178" cy="3626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＜やってよかったなーと思うこと＞</a:t>
            </a: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・タイムリーに相談できる人がいなかったので、ミーティングを利用して相談することができ、複数の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方からアドバイスがもらえる</a:t>
            </a:r>
          </a:p>
          <a:p>
            <a:pPr>
              <a:spcBef>
                <a:spcPts val="1000"/>
              </a:spcBef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・相談支援専門員同士の距離感が縮まり、士気が高まった気がする</a:t>
            </a:r>
          </a:p>
          <a:p>
            <a:pPr>
              <a:spcBef>
                <a:spcPts val="1000"/>
              </a:spcBef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・事例検討も定期的に行うので、ファシリや板書のスキルを高めることができる</a:t>
            </a:r>
          </a:p>
          <a:p>
            <a:pPr>
              <a:spcBef>
                <a:spcPts val="1000"/>
              </a:spcBef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・他の相談支援専門員も困難ケースを抱えていることが分かり、自分だけではなく皆頑張ってい</a:t>
            </a:r>
            <a:endParaRPr lang="en-US" altLang="ja-JP" sz="2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en-US" altLang="ja-JP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</a:t>
            </a: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るんだなと、自分のモチベーションアップにもなっている。</a:t>
            </a:r>
          </a:p>
          <a:p>
            <a:pPr>
              <a:spcBef>
                <a:spcPts val="1000"/>
              </a:spcBef>
            </a:pP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・始めた当初は、こんなにもミーティングが多いと感じていて、結構時間が割かれるなと思っていまし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 </a:t>
            </a:r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たが、メリットを多く感じていて、ミーティングが待ち遠しくなってます</a:t>
            </a:r>
            <a:endParaRPr lang="en-US" altLang="ja-JP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41724A-E801-AC58-F1A9-66E740B13E6B}"/>
              </a:ext>
            </a:extLst>
          </p:cNvPr>
          <p:cNvSpPr txBox="1">
            <a:spLocks/>
          </p:cNvSpPr>
          <p:nvPr/>
        </p:nvSpPr>
        <p:spPr>
          <a:xfrm>
            <a:off x="3937907" y="145879"/>
            <a:ext cx="4316186" cy="390638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5. </a:t>
            </a:r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効果・成果・課題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E30798-AFD9-F13A-303D-89EDD66C8C16}"/>
              </a:ext>
            </a:extLst>
          </p:cNvPr>
          <p:cNvSpPr txBox="1"/>
          <p:nvPr/>
        </p:nvSpPr>
        <p:spPr>
          <a:xfrm>
            <a:off x="0" y="4287755"/>
            <a:ext cx="154032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成果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8F70F7-7ACF-EF41-040D-6C95F2190C9E}"/>
              </a:ext>
            </a:extLst>
          </p:cNvPr>
          <p:cNvSpPr txBox="1">
            <a:spLocks/>
          </p:cNvSpPr>
          <p:nvPr/>
        </p:nvSpPr>
        <p:spPr>
          <a:xfrm>
            <a:off x="484015" y="4832910"/>
            <a:ext cx="5611985" cy="168705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・困り感と情報の共有（市町も含めて）できる</a:t>
            </a:r>
          </a:p>
          <a:p>
            <a:pPr marL="0" indent="0"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・個別ケースから地域の課題を整理できる</a:t>
            </a:r>
          </a:p>
          <a:p>
            <a:pPr marL="0" indent="0"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・ケースを協働で担当することできる</a:t>
            </a:r>
          </a:p>
          <a:p>
            <a:pPr marL="0" indent="0"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・相談支援事業所としての一体感が生まれる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0DECB3-56B8-7148-F57B-12ED26D4C798}"/>
              </a:ext>
            </a:extLst>
          </p:cNvPr>
          <p:cNvSpPr txBox="1"/>
          <p:nvPr/>
        </p:nvSpPr>
        <p:spPr>
          <a:xfrm>
            <a:off x="6198213" y="4287754"/>
            <a:ext cx="154032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課題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BE76CE-0580-A1D8-293A-EDFCEC0F24D9}"/>
              </a:ext>
            </a:extLst>
          </p:cNvPr>
          <p:cNvSpPr txBox="1">
            <a:spLocks/>
          </p:cNvSpPr>
          <p:nvPr/>
        </p:nvSpPr>
        <p:spPr>
          <a:xfrm>
            <a:off x="6968377" y="4780198"/>
            <a:ext cx="4650606" cy="168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・相談支援専門員の質と量の確保</a:t>
            </a:r>
          </a:p>
          <a:p>
            <a:pPr marL="0" indent="0">
              <a:lnSpc>
                <a:spcPct val="110000"/>
              </a:lnSpc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・委託と計画の混在の整理</a:t>
            </a:r>
            <a:endParaRPr lang="en-US" altLang="ja-JP" sz="2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lnSpc>
                <a:spcPct val="110000"/>
              </a:lnSpc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・主任相談支援専門員の不足</a:t>
            </a:r>
            <a:endParaRPr lang="en-US" altLang="ja-JP" sz="2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lnSpc>
                <a:spcPct val="110000"/>
              </a:lnSpc>
              <a:buFont typeface="Arial"/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・会議のマンネリ化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2CDFF01-35E6-C5F3-31F0-5B21042C91AD}"/>
              </a:ext>
            </a:extLst>
          </p:cNvPr>
          <p:cNvSpPr txBox="1"/>
          <p:nvPr/>
        </p:nvSpPr>
        <p:spPr>
          <a:xfrm>
            <a:off x="0" y="353584"/>
            <a:ext cx="154032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効果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04440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3393" y="96271"/>
            <a:ext cx="6885214" cy="356733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6. </a:t>
            </a:r>
            <a:r>
              <a:rPr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地域へのメッセージ・今後の展望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60" y="1227193"/>
            <a:ext cx="11375751" cy="2278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sz="24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孤立しない相談支援体制を、地域全体で支える仕組みへ</a:t>
            </a:r>
            <a:endParaRPr 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相談支援専門員の負担を軽減するとともに、地域全体として支援の質を向上させることが可能</a:t>
            </a:r>
            <a:endParaRPr lang="en-US" altLang="ja-JP" sz="2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・協働体制はオーダーメイド</a:t>
            </a:r>
            <a:endParaRPr lang="en-US" altLang="ja-JP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各事業所の強みや専門性を生かしながら、情報共有のルールや会議の運営方法、支援の役割分</a:t>
            </a:r>
            <a:endParaRPr lang="en-US" altLang="ja-JP" sz="2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担を柔軟に設定することで、より効果的で実効性のある相談支援体制を構築できます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。</a:t>
            </a:r>
            <a:endParaRPr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F7B9EC-11AE-6236-ACC5-6F7F4DE359F9}"/>
              </a:ext>
            </a:extLst>
          </p:cNvPr>
          <p:cNvSpPr txBox="1"/>
          <p:nvPr/>
        </p:nvSpPr>
        <p:spPr>
          <a:xfrm>
            <a:off x="293912" y="609266"/>
            <a:ext cx="39297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他地域へのメッセージ</a:t>
            </a: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FA0ACC-542E-74B4-4ACF-259A8050E5FB}"/>
              </a:ext>
            </a:extLst>
          </p:cNvPr>
          <p:cNvSpPr txBox="1"/>
          <p:nvPr/>
        </p:nvSpPr>
        <p:spPr>
          <a:xfrm>
            <a:off x="474252" y="3796112"/>
            <a:ext cx="24601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今後の展望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C1895D-5750-6D94-B0C7-171B09504F50}"/>
              </a:ext>
            </a:extLst>
          </p:cNvPr>
          <p:cNvSpPr txBox="1">
            <a:spLocks/>
          </p:cNvSpPr>
          <p:nvPr/>
        </p:nvSpPr>
        <p:spPr>
          <a:xfrm>
            <a:off x="568960" y="4365675"/>
            <a:ext cx="9497787" cy="18647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・法人の枠を超えた専門職集団へ成長する。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・サビ管や事業所の支援員へのネットワークの拡大する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・課題を上げるだけはなく、解決策を検討する</a:t>
            </a:r>
          </a:p>
          <a:p>
            <a:pPr marL="0" indent="0">
              <a:buFont typeface="Arial"/>
              <a:buNone/>
            </a:pPr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・次世代の人材確保と育成する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1269</Words>
  <Application>Microsoft Office PowerPoint</Application>
  <PresentationFormat>ワイド画面</PresentationFormat>
  <Paragraphs>120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HG丸ｺﾞｼｯｸM-PRO</vt:lpstr>
      <vt:lpstr>UD デジタル 教科書体 N-R</vt:lpstr>
      <vt:lpstr>游ゴシック</vt:lpstr>
      <vt:lpstr>Arial</vt:lpstr>
      <vt:lpstr>Calibri</vt:lpstr>
      <vt:lpstr>Office Theme</vt:lpstr>
      <vt:lpstr>相馬市における協働型相談支援体制の構築と実践</vt:lpstr>
      <vt:lpstr> 2. 協働体制の経緯と構築までのプロセス</vt:lpstr>
      <vt:lpstr>3. 現在の協働体制のしくみ</vt:lpstr>
      <vt:lpstr>4. 協働がうまくいった理由・継続の工夫</vt:lpstr>
      <vt:lpstr>PowerPoint プレゼンテーション</vt:lpstr>
      <vt:lpstr>6. 地域へのメッセージ・今後の展望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smile-40-7</dc:creator>
  <cp:keywords/>
  <dc:description>generated using python-pptx</dc:description>
  <cp:lastModifiedBy>福島県 相談支援専門員協会</cp:lastModifiedBy>
  <cp:revision>28</cp:revision>
  <dcterms:created xsi:type="dcterms:W3CDTF">2013-01-27T09:14:16Z</dcterms:created>
  <dcterms:modified xsi:type="dcterms:W3CDTF">2025-08-18T06:07:25Z</dcterms:modified>
  <cp:category/>
</cp:coreProperties>
</file>