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6" r:id="rId2"/>
    <p:sldId id="288" r:id="rId3"/>
    <p:sldId id="284" r:id="rId4"/>
    <p:sldId id="287" r:id="rId5"/>
    <p:sldId id="257" r:id="rId6"/>
    <p:sldId id="277" r:id="rId7"/>
    <p:sldId id="278" r:id="rId8"/>
    <p:sldId id="279" r:id="rId9"/>
    <p:sldId id="280" r:id="rId10"/>
    <p:sldId id="281" r:id="rId11"/>
    <p:sldId id="282" r:id="rId12"/>
    <p:sldId id="283" r:id="rId13"/>
  </p:sldIdLst>
  <p:sldSz cx="9144000" cy="6858000" type="screen4x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66"/>
    <a:srgbClr val="FFFF00"/>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833" autoAdjust="0"/>
  </p:normalViewPr>
  <p:slideViewPr>
    <p:cSldViewPr snapToGrid="0">
      <p:cViewPr varScale="1">
        <p:scale>
          <a:sx n="88" d="100"/>
          <a:sy n="88" d="100"/>
        </p:scale>
        <p:origin x="837" y="2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経営主体</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7899907407407409"/>
          <c:y val="0.33562708333333335"/>
          <c:w val="0.44200185185185187"/>
          <c:h val="0.66300277777777783"/>
        </c:manualLayout>
      </c:layout>
      <c:doughnutChart>
        <c:varyColors val="1"/>
        <c:ser>
          <c:idx val="0"/>
          <c:order val="0"/>
          <c:tx>
            <c:strRef>
              <c:f>Sheet1!$B$1</c:f>
              <c:strCache>
                <c:ptCount val="1"/>
                <c:pt idx="0">
                  <c:v>経営主体</c:v>
                </c:pt>
              </c:strCache>
            </c:strRef>
          </c:tx>
          <c:dPt>
            <c:idx val="0"/>
            <c:bubble3D val="0"/>
            <c:spPr>
              <a:solidFill>
                <a:schemeClr val="dk1">
                  <a:tint val="88500"/>
                </a:schemeClr>
              </a:solidFill>
              <a:ln w="19050">
                <a:solidFill>
                  <a:schemeClr val="lt1"/>
                </a:solidFill>
              </a:ln>
              <a:effectLst/>
            </c:spPr>
            <c:extLst>
              <c:ext xmlns:c16="http://schemas.microsoft.com/office/drawing/2014/chart" uri="{C3380CC4-5D6E-409C-BE32-E72D297353CC}">
                <c16:uniqueId val="{00000001-4D66-4EF4-AF30-82D0584AAA74}"/>
              </c:ext>
            </c:extLst>
          </c:dPt>
          <c:dPt>
            <c:idx val="1"/>
            <c:bubble3D val="0"/>
            <c:spPr>
              <a:solidFill>
                <a:schemeClr val="dk1">
                  <a:tint val="55000"/>
                </a:schemeClr>
              </a:solidFill>
              <a:ln w="19050">
                <a:solidFill>
                  <a:schemeClr val="lt1"/>
                </a:solidFill>
              </a:ln>
              <a:effectLst/>
            </c:spPr>
            <c:extLst>
              <c:ext xmlns:c16="http://schemas.microsoft.com/office/drawing/2014/chart" uri="{C3380CC4-5D6E-409C-BE32-E72D297353CC}">
                <c16:uniqueId val="{00000002-4D66-4EF4-AF30-82D0584AAA74}"/>
              </c:ext>
            </c:extLst>
          </c:dPt>
          <c:dPt>
            <c:idx val="2"/>
            <c:bubble3D val="0"/>
            <c:spPr>
              <a:solidFill>
                <a:schemeClr val="dk1">
                  <a:tint val="75000"/>
                </a:schemeClr>
              </a:solidFill>
              <a:ln w="19050">
                <a:solidFill>
                  <a:schemeClr val="lt1"/>
                </a:solidFill>
              </a:ln>
              <a:effectLst/>
            </c:spPr>
            <c:extLst>
              <c:ext xmlns:c16="http://schemas.microsoft.com/office/drawing/2014/chart" uri="{C3380CC4-5D6E-409C-BE32-E72D297353CC}">
                <c16:uniqueId val="{00000003-4D66-4EF4-AF30-82D0584AAA74}"/>
              </c:ext>
            </c:extLst>
          </c:dPt>
          <c:dPt>
            <c:idx val="3"/>
            <c:bubble3D val="0"/>
            <c:spPr>
              <a:solidFill>
                <a:schemeClr val="dk1">
                  <a:tint val="98500"/>
                </a:schemeClr>
              </a:solidFill>
              <a:ln w="19050">
                <a:solidFill>
                  <a:schemeClr val="lt1"/>
                </a:solidFill>
              </a:ln>
              <a:effectLst/>
            </c:spPr>
            <c:extLst>
              <c:ext xmlns:c16="http://schemas.microsoft.com/office/drawing/2014/chart" uri="{C3380CC4-5D6E-409C-BE32-E72D297353CC}">
                <c16:uniqueId val="{00000004-4D66-4EF4-AF30-82D0584AAA74}"/>
              </c:ext>
            </c:extLst>
          </c:dPt>
          <c:dPt>
            <c:idx val="4"/>
            <c:bubble3D val="0"/>
            <c:spPr>
              <a:solidFill>
                <a:schemeClr val="dk1">
                  <a:tint val="30000"/>
                </a:schemeClr>
              </a:solidFill>
              <a:ln w="19050">
                <a:solidFill>
                  <a:schemeClr val="lt1"/>
                </a:solidFill>
              </a:ln>
              <a:effectLst/>
            </c:spPr>
            <c:extLst>
              <c:ext xmlns:c16="http://schemas.microsoft.com/office/drawing/2014/chart" uri="{C3380CC4-5D6E-409C-BE32-E72D297353CC}">
                <c16:uniqueId val="{00000005-4D66-4EF4-AF30-82D0584AAA74}"/>
              </c:ext>
            </c:extLst>
          </c:dPt>
          <c:dLbls>
            <c:dLbl>
              <c:idx val="0"/>
              <c:layout>
                <c:manualLayout>
                  <c:x val="0.27965057870370369"/>
                  <c:y val="-1.9982986111111111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2298495370370366"/>
                      <c:h val="0.28769027777777778"/>
                    </c:manualLayout>
                  </c15:layout>
                </c:ext>
                <c:ext xmlns:c16="http://schemas.microsoft.com/office/drawing/2014/chart" uri="{C3380CC4-5D6E-409C-BE32-E72D297353CC}">
                  <c16:uniqueId val="{00000001-4D66-4EF4-AF30-82D0584AAA74}"/>
                </c:ext>
              </c:extLst>
            </c:dLbl>
            <c:dLbl>
              <c:idx val="1"/>
              <c:layout>
                <c:manualLayout>
                  <c:x val="-0.22653333333333334"/>
                  <c:y val="5.7776388888888891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2-4D66-4EF4-AF30-82D0584AAA74}"/>
                </c:ext>
              </c:extLst>
            </c:dLbl>
            <c:dLbl>
              <c:idx val="2"/>
              <c:layout>
                <c:manualLayout>
                  <c:x val="-0.28269467592592595"/>
                  <c:y val="-6.8350694444444443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31015046296296295"/>
                      <c:h val="0.14089062499999999"/>
                    </c:manualLayout>
                  </c15:layout>
                </c:ext>
                <c:ext xmlns:c16="http://schemas.microsoft.com/office/drawing/2014/chart" uri="{C3380CC4-5D6E-409C-BE32-E72D297353CC}">
                  <c16:uniqueId val="{00000003-4D66-4EF4-AF30-82D0584AAA74}"/>
                </c:ext>
              </c:extLst>
            </c:dLbl>
            <c:dLbl>
              <c:idx val="3"/>
              <c:layout>
                <c:manualLayout>
                  <c:x val="-0.2275962962962963"/>
                  <c:y val="-0.2171786458333333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4944328703703703"/>
                      <c:h val="0.14216944444444443"/>
                    </c:manualLayout>
                  </c15:layout>
                </c:ext>
                <c:ext xmlns:c16="http://schemas.microsoft.com/office/drawing/2014/chart" uri="{C3380CC4-5D6E-409C-BE32-E72D297353CC}">
                  <c16:uniqueId val="{00000004-4D66-4EF4-AF30-82D0584AAA74}"/>
                </c:ext>
              </c:extLst>
            </c:dLbl>
            <c:dLbl>
              <c:idx val="4"/>
              <c:layout>
                <c:manualLayout>
                  <c:x val="-8.2967592592592589E-3"/>
                  <c:y val="-0.14725937500000003"/>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4D66-4EF4-AF30-82D0584AAA74}"/>
                </c:ext>
              </c:extLst>
            </c:dLbl>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社会福祉法人</c:v>
                </c:pt>
                <c:pt idx="1">
                  <c:v>営利法人</c:v>
                </c:pt>
                <c:pt idx="2">
                  <c:v>特定非営利活動法人</c:v>
                </c:pt>
                <c:pt idx="3">
                  <c:v>社会福祉協議会</c:v>
                </c:pt>
                <c:pt idx="4">
                  <c:v>その他</c:v>
                </c:pt>
              </c:strCache>
            </c:strRef>
          </c:cat>
          <c:val>
            <c:numRef>
              <c:f>Sheet1!$B$2:$B$6</c:f>
              <c:numCache>
                <c:formatCode>General</c:formatCode>
                <c:ptCount val="5"/>
                <c:pt idx="0">
                  <c:v>1316</c:v>
                </c:pt>
                <c:pt idx="1">
                  <c:v>114</c:v>
                </c:pt>
                <c:pt idx="2">
                  <c:v>50</c:v>
                </c:pt>
                <c:pt idx="3">
                  <c:v>30</c:v>
                </c:pt>
                <c:pt idx="4">
                  <c:v>37</c:v>
                </c:pt>
              </c:numCache>
            </c:numRef>
          </c:val>
          <c:extLst>
            <c:ext xmlns:c16="http://schemas.microsoft.com/office/drawing/2014/chart" uri="{C3380CC4-5D6E-409C-BE32-E72D297353CC}">
              <c16:uniqueId val="{00000000-4D66-4EF4-AF30-82D0584AAA74}"/>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リハビリ専門職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8477</c:v>
                </c:pt>
                <c:pt idx="1">
                  <c:v>8302</c:v>
                </c:pt>
              </c:numCache>
            </c:numRef>
          </c:val>
          <c:extLst>
            <c:ext xmlns:c16="http://schemas.microsoft.com/office/drawing/2014/chart" uri="{C3380CC4-5D6E-409C-BE32-E72D297353CC}">
              <c16:uniqueId val="{00000000-3412-4D3C-A38A-B0F7607894C9}"/>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4437</c:v>
                </c:pt>
                <c:pt idx="1">
                  <c:v>4704</c:v>
                </c:pt>
              </c:numCache>
            </c:numRef>
          </c:val>
          <c:extLst>
            <c:ext xmlns:c16="http://schemas.microsoft.com/office/drawing/2014/chart" uri="{C3380CC4-5D6E-409C-BE32-E72D297353CC}">
              <c16:uniqueId val="{00000001-3412-4D3C-A38A-B0F7607894C9}"/>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事務職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9277</c:v>
                </c:pt>
                <c:pt idx="1">
                  <c:v>8575</c:v>
                </c:pt>
              </c:numCache>
            </c:numRef>
          </c:val>
          <c:extLst>
            <c:ext xmlns:c16="http://schemas.microsoft.com/office/drawing/2014/chart" uri="{C3380CC4-5D6E-409C-BE32-E72D297353CC}">
              <c16:uniqueId val="{00000000-C0F3-47AC-9FA6-36EB90BE9CD5}"/>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4812</c:v>
                </c:pt>
                <c:pt idx="1">
                  <c:v>4667</c:v>
                </c:pt>
              </c:numCache>
            </c:numRef>
          </c:val>
          <c:extLst>
            <c:ext xmlns:c16="http://schemas.microsoft.com/office/drawing/2014/chart" uri="{C3380CC4-5D6E-409C-BE32-E72D297353CC}">
              <c16:uniqueId val="{00000001-C0F3-47AC-9FA6-36EB90BE9CD5}"/>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spc="-150" dirty="0"/>
              <a:t>サービス管理責任者</a:t>
            </a:r>
            <a:endParaRPr lang="ja-JP" sz="1400" spc="-15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15:layout>
                    <c:manualLayout>
                      <c:w val="0.25855519500738183"/>
                      <c:h val="8.6274509803921567E-2"/>
                    </c:manualLayout>
                  </c15:layout>
                </c:ext>
                <c:ext xmlns:c16="http://schemas.microsoft.com/office/drawing/2014/chart" uri="{C3380CC4-5D6E-409C-BE32-E72D297353CC}">
                  <c16:uniqueId val="{00000002-3963-44F1-95BE-CE8FA3A3A8DC}"/>
                </c:ext>
              </c:extLst>
            </c:dLbl>
            <c:dLbl>
              <c:idx val="1"/>
              <c:dLblPos val="outEnd"/>
              <c:showLegendKey val="0"/>
              <c:showVal val="1"/>
              <c:showCatName val="0"/>
              <c:showSerName val="0"/>
              <c:showPercent val="0"/>
              <c:showBubbleSize val="0"/>
              <c:extLst>
                <c:ext xmlns:c15="http://schemas.microsoft.com/office/drawing/2012/chart" uri="{CE6537A1-D6FC-4f65-9D91-7224C49458BB}">
                  <c15:layout>
                    <c:manualLayout>
                      <c:w val="0.29505710489077691"/>
                      <c:h val="9.7478991596638642E-2"/>
                    </c:manualLayout>
                  </c15:layout>
                </c:ext>
                <c:ext xmlns:c16="http://schemas.microsoft.com/office/drawing/2014/chart" uri="{C3380CC4-5D6E-409C-BE32-E72D297353CC}">
                  <c16:uniqueId val="{00000003-3963-44F1-95BE-CE8FA3A3A8DC}"/>
                </c:ext>
              </c:extLst>
            </c:dLbl>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10452</c:v>
                </c:pt>
                <c:pt idx="1">
                  <c:v>10379</c:v>
                </c:pt>
              </c:numCache>
            </c:numRef>
          </c:val>
          <c:extLst>
            <c:ext xmlns:c16="http://schemas.microsoft.com/office/drawing/2014/chart" uri="{C3380CC4-5D6E-409C-BE32-E72D297353CC}">
              <c16:uniqueId val="{00000000-3963-44F1-95BE-CE8FA3A3A8DC}"/>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5334</c:v>
                </c:pt>
                <c:pt idx="1">
                  <c:v>5284</c:v>
                </c:pt>
              </c:numCache>
            </c:numRef>
          </c:val>
          <c:extLst>
            <c:ext xmlns:c16="http://schemas.microsoft.com/office/drawing/2014/chart" uri="{C3380CC4-5D6E-409C-BE32-E72D297353CC}">
              <c16:uniqueId val="{00000001-3963-44F1-95BE-CE8FA3A3A8DC}"/>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spc="-150" dirty="0"/>
              <a:t>児童発達管理責任者</a:t>
            </a:r>
            <a:endParaRPr lang="ja-JP" sz="1400" spc="-15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dLbl>
              <c:idx val="1"/>
              <c:dLblPos val="outEnd"/>
              <c:showLegendKey val="0"/>
              <c:showVal val="1"/>
              <c:showCatName val="0"/>
              <c:showSerName val="0"/>
              <c:showPercent val="0"/>
              <c:showBubbleSize val="0"/>
              <c:extLst>
                <c:ext xmlns:c15="http://schemas.microsoft.com/office/drawing/2012/chart" uri="{CE6537A1-D6FC-4f65-9D91-7224C49458BB}">
                  <c15:layout>
                    <c:manualLayout>
                      <c:w val="0.27072249830184686"/>
                      <c:h val="9.1876750700280105E-2"/>
                    </c:manualLayout>
                  </c15:layout>
                </c:ext>
                <c:ext xmlns:c16="http://schemas.microsoft.com/office/drawing/2014/chart" uri="{C3380CC4-5D6E-409C-BE32-E72D297353CC}">
                  <c16:uniqueId val="{00000002-A504-4B5C-BD1C-D34876187D66}"/>
                </c:ext>
              </c:extLst>
            </c:dLbl>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9551</c:v>
                </c:pt>
                <c:pt idx="1">
                  <c:v>10048</c:v>
                </c:pt>
              </c:numCache>
            </c:numRef>
          </c:val>
          <c:extLst>
            <c:ext xmlns:c16="http://schemas.microsoft.com/office/drawing/2014/chart" uri="{C3380CC4-5D6E-409C-BE32-E72D297353CC}">
              <c16:uniqueId val="{00000000-A504-4B5C-BD1C-D34876187D66}"/>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5336</c:v>
                </c:pt>
                <c:pt idx="1">
                  <c:v>5507</c:v>
                </c:pt>
              </c:numCache>
            </c:numRef>
          </c:val>
          <c:extLst>
            <c:ext xmlns:c16="http://schemas.microsoft.com/office/drawing/2014/chart" uri="{C3380CC4-5D6E-409C-BE32-E72D297353CC}">
              <c16:uniqueId val="{00000001-A504-4B5C-BD1C-D34876187D66}"/>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相談支援専門員等</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8182</c:v>
                </c:pt>
                <c:pt idx="1">
                  <c:v>7995</c:v>
                </c:pt>
              </c:numCache>
            </c:numRef>
          </c:val>
          <c:extLst>
            <c:ext xmlns:c16="http://schemas.microsoft.com/office/drawing/2014/chart" uri="{C3380CC4-5D6E-409C-BE32-E72D297353CC}">
              <c16:uniqueId val="{00000000-1A1C-4A86-BF71-9FB8100F7E73}"/>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3958</c:v>
                </c:pt>
                <c:pt idx="1">
                  <c:v>4662</c:v>
                </c:pt>
              </c:numCache>
            </c:numRef>
          </c:val>
          <c:extLst>
            <c:ext xmlns:c16="http://schemas.microsoft.com/office/drawing/2014/chart" uri="{C3380CC4-5D6E-409C-BE32-E72D297353CC}">
              <c16:uniqueId val="{00000001-1A1C-4A86-BF71-9FB8100F7E73}"/>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r>
              <a:rPr lang="en-US" altLang="ja-JP" sz="1600" b="1" dirty="0">
                <a:solidFill>
                  <a:srgbClr val="FF3300"/>
                </a:solidFill>
              </a:rPr>
              <a:t>｢</a:t>
            </a:r>
            <a:r>
              <a:rPr lang="ja-JP" altLang="en-US" sz="1600" b="1" dirty="0">
                <a:solidFill>
                  <a:srgbClr val="FF3300"/>
                </a:solidFill>
              </a:rPr>
              <a:t>感じている</a:t>
            </a:r>
            <a:r>
              <a:rPr lang="en-US" altLang="ja-JP" sz="1200" b="1" dirty="0">
                <a:solidFill>
                  <a:srgbClr val="FF3300"/>
                </a:solidFill>
              </a:rPr>
              <a:t>｣</a:t>
            </a:r>
            <a:r>
              <a:rPr lang="ja-JP" altLang="en-US" sz="1200" dirty="0">
                <a:solidFill>
                  <a:schemeClr val="tx1">
                    <a:lumMod val="75000"/>
                    <a:lumOff val="25000"/>
                  </a:schemeClr>
                </a:solidFill>
              </a:rPr>
              <a:t>（</a:t>
            </a:r>
            <a:r>
              <a:rPr lang="en-US" altLang="ja-JP" sz="1200" dirty="0">
                <a:solidFill>
                  <a:schemeClr val="tx1">
                    <a:lumMod val="75000"/>
                    <a:lumOff val="25000"/>
                  </a:schemeClr>
                </a:solidFill>
              </a:rPr>
              <a:t>n=1,479</a:t>
            </a:r>
            <a:r>
              <a:rPr lang="ja-JP" altLang="en-US" sz="1200" dirty="0">
                <a:solidFill>
                  <a:schemeClr val="tx1">
                    <a:lumMod val="75000"/>
                    <a:lumOff val="25000"/>
                  </a:schemeClr>
                </a:solidFill>
              </a:rPr>
              <a:t>）</a:t>
            </a:r>
            <a:r>
              <a:rPr lang="ja-JP" altLang="en-US" sz="1600" dirty="0">
                <a:solidFill>
                  <a:schemeClr val="tx1">
                    <a:lumMod val="75000"/>
                    <a:lumOff val="25000"/>
                  </a:schemeClr>
                </a:solidFill>
              </a:rPr>
              <a:t> → 主な課題</a:t>
            </a:r>
            <a:r>
              <a:rPr lang="ja-JP" altLang="en-US" sz="1200" dirty="0">
                <a:solidFill>
                  <a:schemeClr val="tx1">
                    <a:lumMod val="75000"/>
                    <a:lumOff val="25000"/>
                  </a:schemeClr>
                </a:solidFill>
              </a:rPr>
              <a:t>（複数回答）</a:t>
            </a:r>
            <a:endParaRPr lang="ja-JP"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bar"/>
        <c:grouping val="clustered"/>
        <c:varyColors val="0"/>
        <c:ser>
          <c:idx val="0"/>
          <c:order val="0"/>
          <c:tx>
            <c:strRef>
              <c:f>Sheet1!$B$1</c:f>
              <c:strCache>
                <c:ptCount val="1"/>
                <c:pt idx="0">
                  <c:v>課題(n=1,479)</c:v>
                </c:pt>
              </c:strCache>
            </c:strRef>
          </c:tx>
          <c:spPr>
            <a:solidFill>
              <a:schemeClr val="accent6">
                <a:lumMod val="50000"/>
              </a:schemeClr>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313D-49A7-BBE3-B6AD30A9E610}"/>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1-313D-49A7-BBE3-B6AD30A9E610}"/>
              </c:ext>
            </c:extLst>
          </c:dPt>
          <c:dLbls>
            <c:dLbl>
              <c:idx val="0"/>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extLst>
                <c:ext xmlns:c15="http://schemas.microsoft.com/office/drawing/2012/chart" uri="{CE6537A1-D6FC-4f65-9D91-7224C49458BB}">
                  <c15:layout>
                    <c:manualLayout>
                      <c:w val="7.3471587400626676E-2"/>
                      <c:h val="4.4618749999999992E-2"/>
                    </c:manualLayout>
                  </c15:layout>
                </c:ext>
                <c:ext xmlns:c16="http://schemas.microsoft.com/office/drawing/2014/chart" uri="{C3380CC4-5D6E-409C-BE32-E72D297353CC}">
                  <c16:uniqueId val="{00000000-313D-49A7-BBE3-B6AD30A9E61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物価高騰の影響により支出が増加している</c:v>
                </c:pt>
                <c:pt idx="1">
                  <c:v>サービス提供に必要な人材が確保できない</c:v>
                </c:pt>
              </c:strCache>
            </c:strRef>
          </c:cat>
          <c:val>
            <c:numRef>
              <c:f>Sheet1!$B$2:$B$3</c:f>
              <c:numCache>
                <c:formatCode>#,##0_ </c:formatCode>
                <c:ptCount val="2"/>
                <c:pt idx="0">
                  <c:v>1364</c:v>
                </c:pt>
                <c:pt idx="1">
                  <c:v>1124</c:v>
                </c:pt>
              </c:numCache>
            </c:numRef>
          </c:val>
          <c:extLst>
            <c:ext xmlns:c16="http://schemas.microsoft.com/office/drawing/2014/chart" uri="{C3380CC4-5D6E-409C-BE32-E72D297353CC}">
              <c16:uniqueId val="{00000000-1921-4031-AAD5-FF05FED62C48}"/>
            </c:ext>
          </c:extLst>
        </c:ser>
        <c:dLbls>
          <c:dLblPos val="outEnd"/>
          <c:showLegendKey val="0"/>
          <c:showVal val="1"/>
          <c:showCatName val="0"/>
          <c:showSerName val="0"/>
          <c:showPercent val="0"/>
          <c:showBubbleSize val="0"/>
        </c:dLbls>
        <c:gapWidth val="150"/>
        <c:axId val="753970767"/>
        <c:axId val="753966927"/>
      </c:barChart>
      <c:catAx>
        <c:axId val="7539707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75000"/>
                    <a:lumOff val="25000"/>
                  </a:schemeClr>
                </a:solidFill>
                <a:latin typeface="+mn-ea"/>
                <a:ea typeface="+mn-ea"/>
                <a:cs typeface="+mn-cs"/>
              </a:defRPr>
            </a:pPr>
            <a:endParaRPr lang="ja-JP"/>
          </a:p>
        </c:txPr>
        <c:crossAx val="753966927"/>
        <c:crosses val="autoZero"/>
        <c:auto val="1"/>
        <c:lblAlgn val="ctr"/>
        <c:lblOffset val="100"/>
        <c:noMultiLvlLbl val="0"/>
      </c:catAx>
      <c:valAx>
        <c:axId val="753966927"/>
        <c:scaling>
          <c:orientation val="minMax"/>
        </c:scaling>
        <c:delete val="1"/>
        <c:axPos val="t"/>
        <c:numFmt formatCode="#,##0_ " sourceLinked="1"/>
        <c:majorTickMark val="none"/>
        <c:minorTickMark val="none"/>
        <c:tickLblPos val="nextTo"/>
        <c:crossAx val="7539707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lumMod val="75000"/>
              <a:lumOff val="25000"/>
            </a:schemeClr>
          </a:solidFill>
          <a:latin typeface="+mn-ea"/>
          <a:ea typeface="+mn-ea"/>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altLang="en-US" sz="1600" spc="-150" dirty="0">
                <a:solidFill>
                  <a:schemeClr val="tx1">
                    <a:lumMod val="75000"/>
                    <a:lumOff val="25000"/>
                  </a:schemeClr>
                </a:solidFill>
              </a:rPr>
              <a:t>経営上の課題を感じているか</a:t>
            </a:r>
            <a:endParaRPr lang="ja-JP" sz="1600" spc="-15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26644166666666669"/>
          <c:w val="0.58933580246913575"/>
          <c:h val="0.66300277777777783"/>
        </c:manualLayout>
      </c:layout>
      <c:doughnutChart>
        <c:varyColors val="1"/>
        <c:ser>
          <c:idx val="0"/>
          <c:order val="0"/>
          <c:tx>
            <c:strRef>
              <c:f>Sheet1!$B$1</c:f>
              <c:strCache>
                <c:ptCount val="1"/>
                <c:pt idx="0">
                  <c:v>経営上の課題を感じているか</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4AD0-4FB5-879A-8ADA505BE05F}"/>
              </c:ext>
            </c:extLst>
          </c:dPt>
          <c:dLbls>
            <c:dLbl>
              <c:idx val="0"/>
              <c:layout>
                <c:manualLayout>
                  <c:x val="0.30342438271604938"/>
                  <c:y val="6.7278124999999994E-2"/>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2543703703703702"/>
                      <c:h val="0.17703958333333333"/>
                    </c:manualLayout>
                  </c15:layout>
                </c:ext>
                <c:ext xmlns:c16="http://schemas.microsoft.com/office/drawing/2014/chart" uri="{C3380CC4-5D6E-409C-BE32-E72D297353CC}">
                  <c16:uniqueId val="{00000001-4AD0-4FB5-879A-8ADA505BE05F}"/>
                </c:ext>
              </c:extLst>
            </c:dLbl>
            <c:dLbl>
              <c:idx val="1"/>
              <c:layout>
                <c:manualLayout>
                  <c:x val="-1.3272067901234605E-2"/>
                  <c:y val="-0.13976302083333336"/>
                </c:manualLayout>
              </c:layout>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1948271604938266"/>
                      <c:h val="0.17303749999999998"/>
                    </c:manualLayout>
                  </c15:layout>
                </c:ext>
                <c:ext xmlns:c16="http://schemas.microsoft.com/office/drawing/2014/chart" uri="{C3380CC4-5D6E-409C-BE32-E72D297353CC}">
                  <c16:uniqueId val="{00000003-4AD0-4FB5-879A-8ADA505BE05F}"/>
                </c:ext>
              </c:extLst>
            </c:dLbl>
            <c:numFmt formatCode="0.0%"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感じている</c:v>
                </c:pt>
                <c:pt idx="1">
                  <c:v>感じていない</c:v>
                </c:pt>
              </c:strCache>
            </c:strRef>
          </c:cat>
          <c:val>
            <c:numRef>
              <c:f>Sheet1!$B$2:$B$3</c:f>
              <c:numCache>
                <c:formatCode>General</c:formatCode>
                <c:ptCount val="2"/>
                <c:pt idx="0">
                  <c:v>1479</c:v>
                </c:pt>
                <c:pt idx="1">
                  <c:v>68</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r>
              <a:rPr lang="en-US" altLang="ja-JP" sz="1600" b="1" dirty="0">
                <a:solidFill>
                  <a:srgbClr val="FF3300"/>
                </a:solidFill>
              </a:rPr>
              <a:t>｢</a:t>
            </a:r>
            <a:r>
              <a:rPr lang="ja-JP" altLang="en-US" sz="1600" b="1" dirty="0">
                <a:solidFill>
                  <a:srgbClr val="FF3300"/>
                </a:solidFill>
              </a:rPr>
              <a:t>感じている</a:t>
            </a:r>
            <a:r>
              <a:rPr lang="en-US" altLang="ja-JP" sz="1200" b="1" dirty="0">
                <a:solidFill>
                  <a:srgbClr val="FF3300"/>
                </a:solidFill>
              </a:rPr>
              <a:t>｣</a:t>
            </a:r>
            <a:r>
              <a:rPr lang="ja-JP" altLang="en-US" sz="1200" dirty="0">
                <a:solidFill>
                  <a:schemeClr val="tx1">
                    <a:lumMod val="75000"/>
                    <a:lumOff val="25000"/>
                  </a:schemeClr>
                </a:solidFill>
              </a:rPr>
              <a:t>（</a:t>
            </a:r>
            <a:r>
              <a:rPr lang="en-US" altLang="ja-JP" sz="1200" dirty="0">
                <a:solidFill>
                  <a:schemeClr val="tx1">
                    <a:lumMod val="75000"/>
                    <a:lumOff val="25000"/>
                  </a:schemeClr>
                </a:solidFill>
              </a:rPr>
              <a:t>n=1,436</a:t>
            </a:r>
            <a:r>
              <a:rPr lang="ja-JP" altLang="en-US" sz="1200" dirty="0">
                <a:solidFill>
                  <a:schemeClr val="tx1">
                    <a:lumMod val="75000"/>
                    <a:lumOff val="25000"/>
                  </a:schemeClr>
                </a:solidFill>
              </a:rPr>
              <a:t>）</a:t>
            </a:r>
            <a:r>
              <a:rPr lang="ja-JP" altLang="en-US" sz="1600" dirty="0">
                <a:solidFill>
                  <a:schemeClr val="tx1">
                    <a:lumMod val="75000"/>
                    <a:lumOff val="25000"/>
                  </a:schemeClr>
                </a:solidFill>
              </a:rPr>
              <a:t> → 主な課題</a:t>
            </a:r>
            <a:r>
              <a:rPr lang="ja-JP" altLang="en-US" sz="1200" dirty="0">
                <a:solidFill>
                  <a:schemeClr val="tx1">
                    <a:lumMod val="75000"/>
                    <a:lumOff val="25000"/>
                  </a:schemeClr>
                </a:solidFill>
              </a:rPr>
              <a:t>（複数回答）</a:t>
            </a:r>
            <a:endParaRPr lang="ja-JP"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bar"/>
        <c:grouping val="clustered"/>
        <c:varyColors val="0"/>
        <c:ser>
          <c:idx val="0"/>
          <c:order val="0"/>
          <c:tx>
            <c:strRef>
              <c:f>Sheet1!$B$1</c:f>
              <c:strCache>
                <c:ptCount val="1"/>
                <c:pt idx="0">
                  <c:v>課題(n=1,436)</c:v>
                </c:pt>
              </c:strCache>
            </c:strRef>
          </c:tx>
          <c:spPr>
            <a:solidFill>
              <a:schemeClr val="accent6">
                <a:lumMod val="50000"/>
              </a:schemeClr>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313D-49A7-BBE3-B6AD30A9E610}"/>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1-313D-49A7-BBE3-B6AD30A9E610}"/>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313D-49A7-BBE3-B6AD30A9E610}"/>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3-313D-49A7-BBE3-B6AD30A9E610}"/>
              </c:ext>
            </c:extLst>
          </c:dPt>
          <c:dLbls>
            <c:dLbl>
              <c:idx val="0"/>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extLst>
                <c:ext xmlns:c15="http://schemas.microsoft.com/office/drawing/2012/chart" uri="{CE6537A1-D6FC-4f65-9D91-7224C49458BB}">
                  <c15:layout>
                    <c:manualLayout>
                      <c:w val="7.5749948602324077E-2"/>
                      <c:h val="6.225763888888889E-2"/>
                    </c:manualLayout>
                  </c15:layout>
                </c:ext>
                <c:ext xmlns:c16="http://schemas.microsoft.com/office/drawing/2014/chart" uri="{C3380CC4-5D6E-409C-BE32-E72D297353CC}">
                  <c16:uniqueId val="{00000000-313D-49A7-BBE3-B6AD30A9E61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現行の報酬では
十分な賃上げ額が確保できない</c:v>
                </c:pt>
                <c:pt idx="1">
                  <c:v>物価高騰による支出増加のため
賃上げ余力が不足</c:v>
                </c:pt>
                <c:pt idx="2">
                  <c:v>現行の報酬では
幅広い職種の賃上げが十分できない</c:v>
                </c:pt>
                <c:pt idx="3">
                  <c:v>最低賃金引上げに対応すると
他の職員の賃上げ余力がない</c:v>
                </c:pt>
              </c:strCache>
            </c:strRef>
          </c:cat>
          <c:val>
            <c:numRef>
              <c:f>Sheet1!$B$2:$B$5</c:f>
              <c:numCache>
                <c:formatCode>#,##0_ </c:formatCode>
                <c:ptCount val="4"/>
                <c:pt idx="0">
                  <c:v>1221</c:v>
                </c:pt>
                <c:pt idx="1">
                  <c:v>1112</c:v>
                </c:pt>
                <c:pt idx="2">
                  <c:v>1052</c:v>
                </c:pt>
                <c:pt idx="3">
                  <c:v>863</c:v>
                </c:pt>
              </c:numCache>
            </c:numRef>
          </c:val>
          <c:extLst>
            <c:ext xmlns:c16="http://schemas.microsoft.com/office/drawing/2014/chart" uri="{C3380CC4-5D6E-409C-BE32-E72D297353CC}">
              <c16:uniqueId val="{00000000-1921-4031-AAD5-FF05FED62C48}"/>
            </c:ext>
          </c:extLst>
        </c:ser>
        <c:dLbls>
          <c:dLblPos val="outEnd"/>
          <c:showLegendKey val="0"/>
          <c:showVal val="1"/>
          <c:showCatName val="0"/>
          <c:showSerName val="0"/>
          <c:showPercent val="0"/>
          <c:showBubbleSize val="0"/>
        </c:dLbls>
        <c:gapWidth val="150"/>
        <c:axId val="753970767"/>
        <c:axId val="753966927"/>
      </c:barChart>
      <c:catAx>
        <c:axId val="7539707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75000"/>
                    <a:lumOff val="25000"/>
                  </a:schemeClr>
                </a:solidFill>
                <a:latin typeface="+mn-ea"/>
                <a:ea typeface="+mn-ea"/>
                <a:cs typeface="+mn-cs"/>
              </a:defRPr>
            </a:pPr>
            <a:endParaRPr lang="ja-JP"/>
          </a:p>
        </c:txPr>
        <c:crossAx val="753966927"/>
        <c:crosses val="autoZero"/>
        <c:auto val="1"/>
        <c:lblAlgn val="ctr"/>
        <c:lblOffset val="100"/>
        <c:noMultiLvlLbl val="0"/>
      </c:catAx>
      <c:valAx>
        <c:axId val="753966927"/>
        <c:scaling>
          <c:orientation val="minMax"/>
        </c:scaling>
        <c:delete val="1"/>
        <c:axPos val="t"/>
        <c:numFmt formatCode="#,##0_ " sourceLinked="1"/>
        <c:majorTickMark val="none"/>
        <c:minorTickMark val="none"/>
        <c:tickLblPos val="nextTo"/>
        <c:crossAx val="7539707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lumMod val="75000"/>
              <a:lumOff val="25000"/>
            </a:schemeClr>
          </a:solidFill>
          <a:latin typeface="+mn-ea"/>
          <a:ea typeface="+mn-ea"/>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altLang="en-US" sz="1600" spc="-200" baseline="0" dirty="0">
                <a:solidFill>
                  <a:schemeClr val="tx1">
                    <a:lumMod val="75000"/>
                    <a:lumOff val="25000"/>
                  </a:schemeClr>
                </a:solidFill>
              </a:rPr>
              <a:t>賃上げ上の課題を感じているか</a:t>
            </a:r>
            <a:endParaRPr lang="ja-JP" sz="1600" spc="-200" baseline="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26644166666666669"/>
          <c:w val="0.58933580246913575"/>
          <c:h val="0.66300277777777783"/>
        </c:manualLayout>
      </c:layout>
      <c:doughnutChart>
        <c:varyColors val="1"/>
        <c:ser>
          <c:idx val="0"/>
          <c:order val="0"/>
          <c:tx>
            <c:strRef>
              <c:f>Sheet1!$B$1</c:f>
              <c:strCache>
                <c:ptCount val="1"/>
                <c:pt idx="0">
                  <c:v>賃上げ上の課題を感じているか</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4AD0-4FB5-879A-8ADA505BE05F}"/>
              </c:ext>
            </c:extLst>
          </c:dPt>
          <c:dLbls>
            <c:dLbl>
              <c:idx val="0"/>
              <c:layout>
                <c:manualLayout>
                  <c:x val="0.30342438271604938"/>
                  <c:y val="6.7278124999999994E-2"/>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2543703703703702"/>
                      <c:h val="0.17703958333333333"/>
                    </c:manualLayout>
                  </c15:layout>
                </c:ext>
                <c:ext xmlns:c16="http://schemas.microsoft.com/office/drawing/2014/chart" uri="{C3380CC4-5D6E-409C-BE32-E72D297353CC}">
                  <c16:uniqueId val="{00000001-4AD0-4FB5-879A-8ADA505BE05F}"/>
                </c:ext>
              </c:extLst>
            </c:dLbl>
            <c:dLbl>
              <c:idx val="1"/>
              <c:layout>
                <c:manualLayout>
                  <c:x val="-1.3272067901234605E-2"/>
                  <c:y val="-0.13976302083333336"/>
                </c:manualLayout>
              </c:layout>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1948271604938266"/>
                      <c:h val="0.17303749999999998"/>
                    </c:manualLayout>
                  </c15:layout>
                </c:ext>
                <c:ext xmlns:c16="http://schemas.microsoft.com/office/drawing/2014/chart" uri="{C3380CC4-5D6E-409C-BE32-E72D297353CC}">
                  <c16:uniqueId val="{00000003-4AD0-4FB5-879A-8ADA505BE05F}"/>
                </c:ext>
              </c:extLst>
            </c:dLbl>
            <c:numFmt formatCode="0.0%"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感じている</c:v>
                </c:pt>
                <c:pt idx="1">
                  <c:v>感じていない</c:v>
                </c:pt>
              </c:strCache>
            </c:strRef>
          </c:cat>
          <c:val>
            <c:numRef>
              <c:f>Sheet1!$B$2:$B$3</c:f>
              <c:numCache>
                <c:formatCode>General</c:formatCode>
                <c:ptCount val="2"/>
                <c:pt idx="0">
                  <c:v>1436</c:v>
                </c:pt>
                <c:pt idx="1">
                  <c:v>111</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altLang="en-US" sz="1600" dirty="0">
                <a:solidFill>
                  <a:schemeClr val="tx1">
                    <a:lumMod val="75000"/>
                    <a:lumOff val="25000"/>
                  </a:schemeClr>
                </a:solidFill>
              </a:rPr>
              <a:t>令和</a:t>
            </a:r>
            <a:r>
              <a:rPr lang="en-US" altLang="ja-JP" sz="1600" dirty="0">
                <a:solidFill>
                  <a:schemeClr val="tx1">
                    <a:lumMod val="75000"/>
                    <a:lumOff val="25000"/>
                  </a:schemeClr>
                </a:solidFill>
              </a:rPr>
              <a:t>8</a:t>
            </a:r>
            <a:r>
              <a:rPr lang="ja-JP" altLang="en-US" sz="1600" dirty="0">
                <a:solidFill>
                  <a:schemeClr val="tx1">
                    <a:lumMod val="75000"/>
                    <a:lumOff val="25000"/>
                  </a:schemeClr>
                </a:solidFill>
              </a:rPr>
              <a:t>年度賃上げ額の見込み</a:t>
            </a:r>
            <a:endParaRPr lang="ja-JP" sz="16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33699722222222223"/>
          <c:w val="0.58933580246913575"/>
          <c:h val="0.66300277777777783"/>
        </c:manualLayout>
      </c:layout>
      <c:doughnutChart>
        <c:varyColors val="1"/>
        <c:ser>
          <c:idx val="0"/>
          <c:order val="0"/>
          <c:tx>
            <c:strRef>
              <c:f>Sheet1!$B$1</c:f>
              <c:strCache>
                <c:ptCount val="1"/>
                <c:pt idx="0">
                  <c:v>令和8年度賃上げ額の見込み</c:v>
                </c:pt>
              </c:strCache>
            </c:strRef>
          </c:tx>
          <c:dPt>
            <c:idx val="0"/>
            <c:bubble3D val="0"/>
            <c:spPr>
              <a:solidFill>
                <a:srgbClr val="FF3300"/>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AD0-4FB5-879A-8ADA505BE05F}"/>
              </c:ext>
            </c:extLst>
          </c:dPt>
          <c:dPt>
            <c:idx val="2"/>
            <c:bubble3D val="0"/>
            <c:spPr>
              <a:solidFill>
                <a:schemeClr val="accent2">
                  <a:lumMod val="20000"/>
                  <a:lumOff val="80000"/>
                </a:schemeClr>
              </a:solidFill>
              <a:ln w="19050">
                <a:solidFill>
                  <a:schemeClr val="lt1"/>
                </a:solidFill>
              </a:ln>
              <a:effectLst/>
            </c:spPr>
            <c:extLst>
              <c:ext xmlns:c16="http://schemas.microsoft.com/office/drawing/2014/chart" uri="{C3380CC4-5D6E-409C-BE32-E72D297353CC}">
                <c16:uniqueId val="{00000005-4AD0-4FB5-879A-8ADA505BE05F}"/>
              </c:ext>
            </c:extLst>
          </c:dPt>
          <c:dPt>
            <c:idx val="3"/>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7-4AD0-4FB5-879A-8ADA505BE05F}"/>
              </c:ext>
            </c:extLst>
          </c:dPt>
          <c:dLbls>
            <c:dLbl>
              <c:idx val="0"/>
              <c:layout>
                <c:manualLayout>
                  <c:x val="0.10665277777777778"/>
                  <c:y val="-0.11661265432098765"/>
                </c:manualLayout>
              </c:layout>
              <c:tx>
                <c:rich>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fld id="{C59D83D5-B80B-4FEA-94FA-7FA74E53E017}" type="CATEGORYNAME">
                      <a:rPr lang="ja-JP" altLang="en-US" sz="1400" b="1">
                        <a:solidFill>
                          <a:srgbClr val="FF3300"/>
                        </a:solidFill>
                      </a:rPr>
                      <a:pPr>
                        <a:defRPr sz="1200">
                          <a:solidFill>
                            <a:srgbClr val="FF3300"/>
                          </a:solidFill>
                        </a:defRPr>
                      </a:pPr>
                      <a:t>[分類名]</a:t>
                    </a:fld>
                    <a:r>
                      <a:rPr lang="ja-JP" altLang="en-US" sz="1400" b="1" baseline="0" dirty="0">
                        <a:solidFill>
                          <a:srgbClr val="FF3300"/>
                        </a:solidFill>
                      </a:rPr>
                      <a:t>
</a:t>
                    </a:r>
                    <a:fld id="{D8317DC2-B6D0-46B9-90CE-6562554C427E}" type="PERCENTAGE">
                      <a:rPr lang="en-US" altLang="ja-JP" sz="1400" b="1" baseline="0">
                        <a:solidFill>
                          <a:srgbClr val="FF3300"/>
                        </a:solidFill>
                      </a:rPr>
                      <a:pPr>
                        <a:defRPr sz="1200">
                          <a:solidFill>
                            <a:srgbClr val="FF3300"/>
                          </a:solidFill>
                        </a:defRPr>
                      </a:pPr>
                      <a:t>[パーセンテージ]</a:t>
                    </a:fld>
                    <a:endParaRPr lang="ja-JP" altLang="en-US" sz="1400" b="1" baseline="0" dirty="0">
                      <a:solidFill>
                        <a:srgbClr val="FF3300"/>
                      </a:solidFill>
                    </a:endParaRPr>
                  </a:p>
                </c:rich>
              </c:tx>
              <c:numFmt formatCode="0.0%" sourceLinked="0"/>
              <c:spPr>
                <a:noFill/>
                <a:ln>
                  <a:noFill/>
                </a:ln>
                <a:effectLst/>
              </c:spPr>
              <c:txPr>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endParaRPr lang="ja-JP" altLang="en-US"/>
                </a:p>
              </c:txPr>
              <c:showLegendKey val="0"/>
              <c:showVal val="0"/>
              <c:showCatName val="1"/>
              <c:showSerName val="0"/>
              <c:showPercent val="1"/>
              <c:showBubbleSize val="0"/>
              <c:separator>
</c:separator>
              <c:extLst>
                <c:ext xmlns:c15="http://schemas.microsoft.com/office/drawing/2012/chart" uri="{CE6537A1-D6FC-4f65-9D91-7224C49458BB}">
                  <c15:layout>
                    <c:manualLayout>
                      <c:w val="0.25488148148148149"/>
                      <c:h val="0.1589108024691358"/>
                    </c:manualLayout>
                  </c15:layout>
                  <c15:dlblFieldTable/>
                  <c15:showDataLabelsRange val="0"/>
                </c:ext>
                <c:ext xmlns:c16="http://schemas.microsoft.com/office/drawing/2014/chart" uri="{C3380CC4-5D6E-409C-BE32-E72D297353CC}">
                  <c16:uniqueId val="{00000001-4AD0-4FB5-879A-8ADA505BE05F}"/>
                </c:ext>
              </c:extLst>
            </c:dLbl>
            <c:dLbl>
              <c:idx val="1"/>
              <c:layout>
                <c:manualLayout>
                  <c:x val="0.16541435185185177"/>
                  <c:y val="5.5947530864197534E-3"/>
                </c:manualLayout>
              </c:layout>
              <c:tx>
                <c:rich>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fld id="{F6946B8B-4AA6-4698-B2A2-4CCE5C6D908C}" type="CATEGORYNAME">
                      <a:rPr lang="ja-JP" altLang="en-US" sz="1400" b="1">
                        <a:solidFill>
                          <a:srgbClr val="FF3300"/>
                        </a:solidFill>
                      </a:rPr>
                      <a:pPr>
                        <a:defRPr sz="1200">
                          <a:solidFill>
                            <a:srgbClr val="FF3300"/>
                          </a:solidFill>
                        </a:defRPr>
                      </a:pPr>
                      <a:t>[分類名]</a:t>
                    </a:fld>
                    <a:r>
                      <a:rPr lang="ja-JP" altLang="en-US" sz="1400" b="1" baseline="0" dirty="0">
                        <a:solidFill>
                          <a:srgbClr val="FF3300"/>
                        </a:solidFill>
                      </a:rPr>
                      <a:t>
</a:t>
                    </a:r>
                    <a:fld id="{46FE25E4-5170-400A-9781-77B693439CA4}" type="PERCENTAGE">
                      <a:rPr lang="en-US" altLang="ja-JP" sz="1400" b="1" baseline="0">
                        <a:solidFill>
                          <a:srgbClr val="FF3300"/>
                        </a:solidFill>
                      </a:rPr>
                      <a:pPr>
                        <a:defRPr sz="1200">
                          <a:solidFill>
                            <a:srgbClr val="FF3300"/>
                          </a:solidFill>
                        </a:defRPr>
                      </a:pPr>
                      <a:t>[パーセンテージ]</a:t>
                    </a:fld>
                    <a:endParaRPr lang="ja-JP" altLang="en-US" sz="1400" b="1" baseline="0" dirty="0">
                      <a:solidFill>
                        <a:srgbClr val="FF3300"/>
                      </a:solidFill>
                    </a:endParaRPr>
                  </a:p>
                </c:rich>
              </c:tx>
              <c:numFmt formatCode="0.0%" sourceLinked="0"/>
              <c:spPr>
                <a:noFill/>
                <a:ln>
                  <a:noFill/>
                </a:ln>
                <a:effectLst/>
              </c:spPr>
              <c:txPr>
                <a:bodyPr rot="0" spcFirstLastPara="1" vertOverflow="ellipsis" vert="horz" wrap="square" anchor="ctr" anchorCtr="1"/>
                <a:lstStyle/>
                <a:p>
                  <a:pPr>
                    <a:defRPr sz="1200" b="0" i="0" u="none" strike="noStrike" kern="1200" baseline="0">
                      <a:solidFill>
                        <a:srgbClr val="FF3300"/>
                      </a:solidFill>
                      <a:latin typeface="+mn-ea"/>
                      <a:ea typeface="+mn-ea"/>
                      <a:cs typeface="+mn-cs"/>
                    </a:defRPr>
                  </a:pPr>
                  <a:endParaRPr lang="ja-JP" altLang="en-US"/>
                </a:p>
              </c:txPr>
              <c:showLegendKey val="0"/>
              <c:showVal val="0"/>
              <c:showCatName val="1"/>
              <c:showSerName val="0"/>
              <c:showPercent val="1"/>
              <c:showBubbleSize val="0"/>
              <c:separator>
</c:separator>
              <c:extLst>
                <c:ext xmlns:c15="http://schemas.microsoft.com/office/drawing/2012/chart" uri="{CE6537A1-D6FC-4f65-9D91-7224C49458BB}">
                  <c15:layout>
                    <c:manualLayout>
                      <c:w val="0.24382222222222219"/>
                      <c:h val="0.24504351851851852"/>
                    </c:manualLayout>
                  </c15:layout>
                  <c15:dlblFieldTable/>
                  <c15:showDataLabelsRange val="0"/>
                </c:ext>
                <c:ext xmlns:c16="http://schemas.microsoft.com/office/drawing/2014/chart" uri="{C3380CC4-5D6E-409C-BE32-E72D297353CC}">
                  <c16:uniqueId val="{00000003-4AD0-4FB5-879A-8ADA505BE05F}"/>
                </c:ext>
              </c:extLst>
            </c:dLbl>
            <c:dLbl>
              <c:idx val="2"/>
              <c:layout>
                <c:manualLayout>
                  <c:x val="-0.23280000000000001"/>
                  <c:y val="1.4013271604938272E-2"/>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29766611111111113"/>
                      <c:h val="0.16860833333333333"/>
                    </c:manualLayout>
                  </c15:layout>
                </c:ext>
                <c:ext xmlns:c16="http://schemas.microsoft.com/office/drawing/2014/chart" uri="{C3380CC4-5D6E-409C-BE32-E72D297353CC}">
                  <c16:uniqueId val="{00000005-4AD0-4FB5-879A-8ADA505BE05F}"/>
                </c:ext>
              </c:extLst>
            </c:dLbl>
            <c:dLbl>
              <c:idx val="3"/>
              <c:layout>
                <c:manualLayout>
                  <c:x val="-7.5204074074074076E-2"/>
                  <c:y val="-0.14196774691358025"/>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9126055555555558"/>
                      <c:h val="0.149029012345679"/>
                    </c:manualLayout>
                  </c15:layout>
                </c:ext>
                <c:ext xmlns:c16="http://schemas.microsoft.com/office/drawing/2014/chart" uri="{C3380CC4-5D6E-409C-BE32-E72D297353CC}">
                  <c16:uniqueId val="{00000007-4AD0-4FB5-879A-8ADA505BE05F}"/>
                </c:ext>
              </c:extLst>
            </c:dLbl>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見込みは困難</c:v>
                </c:pt>
                <c:pt idx="1">
                  <c:v>令和7年度より小さい</c:v>
                </c:pt>
                <c:pt idx="2">
                  <c:v>令和7年度と同水準</c:v>
                </c:pt>
                <c:pt idx="3">
                  <c:v>令和7年度より大きい</c:v>
                </c:pt>
              </c:strCache>
            </c:strRef>
          </c:cat>
          <c:val>
            <c:numRef>
              <c:f>Sheet1!$B$2:$B$5</c:f>
              <c:numCache>
                <c:formatCode>General</c:formatCode>
                <c:ptCount val="4"/>
                <c:pt idx="0">
                  <c:v>235</c:v>
                </c:pt>
                <c:pt idx="1">
                  <c:v>302</c:v>
                </c:pt>
                <c:pt idx="2">
                  <c:v>772</c:v>
                </c:pt>
                <c:pt idx="3">
                  <c:v>238</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サービス類型</a:t>
            </a:r>
            <a:r>
              <a:rPr lang="en-US" sz="1600" dirty="0">
                <a:solidFill>
                  <a:schemeClr val="tx1">
                    <a:lumMod val="75000"/>
                    <a:lumOff val="25000"/>
                  </a:schemeClr>
                </a:solidFill>
              </a:rPr>
              <a:t>(</a:t>
            </a:r>
            <a:r>
              <a:rPr lang="ja-JP" sz="1600" dirty="0">
                <a:solidFill>
                  <a:schemeClr val="tx1">
                    <a:lumMod val="75000"/>
                    <a:lumOff val="25000"/>
                  </a:schemeClr>
                </a:solidFill>
              </a:rPr>
              <a:t>複数回答</a:t>
            </a:r>
            <a:r>
              <a:rPr lang="en-US" sz="1600" dirty="0">
                <a:solidFill>
                  <a:schemeClr val="tx1">
                    <a:lumMod val="75000"/>
                    <a:lumOff val="25000"/>
                  </a:schemeClr>
                </a:solidFill>
              </a:rPr>
              <a: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7899907407407409"/>
          <c:y val="0.33562708333333335"/>
          <c:w val="0.44200185185185187"/>
          <c:h val="0.66300277777777783"/>
        </c:manualLayout>
      </c:layout>
      <c:doughnutChart>
        <c:varyColors val="1"/>
        <c:ser>
          <c:idx val="0"/>
          <c:order val="0"/>
          <c:tx>
            <c:strRef>
              <c:f>Sheet1!$B$1</c:f>
              <c:strCache>
                <c:ptCount val="1"/>
                <c:pt idx="0">
                  <c:v>サービス類型(複数回答)</c:v>
                </c:pt>
              </c:strCache>
            </c:strRef>
          </c:tx>
          <c:dPt>
            <c:idx val="0"/>
            <c:bubble3D val="0"/>
            <c:spPr>
              <a:solidFill>
                <a:schemeClr val="dk1">
                  <a:tint val="88500"/>
                </a:schemeClr>
              </a:solidFill>
              <a:ln w="19050">
                <a:solidFill>
                  <a:schemeClr val="lt1"/>
                </a:solidFill>
              </a:ln>
              <a:effectLst/>
            </c:spPr>
            <c:extLst>
              <c:ext xmlns:c16="http://schemas.microsoft.com/office/drawing/2014/chart" uri="{C3380CC4-5D6E-409C-BE32-E72D297353CC}">
                <c16:uniqueId val="{00000001-DC2D-47A6-AB76-A817C5FA294A}"/>
              </c:ext>
            </c:extLst>
          </c:dPt>
          <c:dPt>
            <c:idx val="1"/>
            <c:bubble3D val="0"/>
            <c:spPr>
              <a:solidFill>
                <a:schemeClr val="dk1">
                  <a:tint val="55000"/>
                </a:schemeClr>
              </a:solidFill>
              <a:ln w="19050">
                <a:solidFill>
                  <a:schemeClr val="lt1"/>
                </a:solidFill>
              </a:ln>
              <a:effectLst/>
            </c:spPr>
            <c:extLst>
              <c:ext xmlns:c16="http://schemas.microsoft.com/office/drawing/2014/chart" uri="{C3380CC4-5D6E-409C-BE32-E72D297353CC}">
                <c16:uniqueId val="{00000003-DC2D-47A6-AB76-A817C5FA294A}"/>
              </c:ext>
            </c:extLst>
          </c:dPt>
          <c:dPt>
            <c:idx val="2"/>
            <c:bubble3D val="0"/>
            <c:spPr>
              <a:solidFill>
                <a:schemeClr val="dk1">
                  <a:tint val="75000"/>
                </a:schemeClr>
              </a:solidFill>
              <a:ln w="19050">
                <a:solidFill>
                  <a:schemeClr val="lt1"/>
                </a:solidFill>
              </a:ln>
              <a:effectLst/>
            </c:spPr>
            <c:extLst>
              <c:ext xmlns:c16="http://schemas.microsoft.com/office/drawing/2014/chart" uri="{C3380CC4-5D6E-409C-BE32-E72D297353CC}">
                <c16:uniqueId val="{00000005-DC2D-47A6-AB76-A817C5FA294A}"/>
              </c:ext>
            </c:extLst>
          </c:dPt>
          <c:dPt>
            <c:idx val="3"/>
            <c:bubble3D val="0"/>
            <c:spPr>
              <a:solidFill>
                <a:schemeClr val="dk1">
                  <a:tint val="98500"/>
                </a:schemeClr>
              </a:solidFill>
              <a:ln w="19050">
                <a:solidFill>
                  <a:schemeClr val="lt1"/>
                </a:solidFill>
              </a:ln>
              <a:effectLst/>
            </c:spPr>
            <c:extLst>
              <c:ext xmlns:c16="http://schemas.microsoft.com/office/drawing/2014/chart" uri="{C3380CC4-5D6E-409C-BE32-E72D297353CC}">
                <c16:uniqueId val="{00000007-DC2D-47A6-AB76-A817C5FA294A}"/>
              </c:ext>
            </c:extLst>
          </c:dPt>
          <c:dPt>
            <c:idx val="4"/>
            <c:bubble3D val="0"/>
            <c:spPr>
              <a:solidFill>
                <a:schemeClr val="dk1">
                  <a:tint val="30000"/>
                </a:schemeClr>
              </a:solidFill>
              <a:ln w="19050">
                <a:solidFill>
                  <a:schemeClr val="lt1"/>
                </a:solidFill>
              </a:ln>
              <a:effectLst/>
            </c:spPr>
            <c:extLst>
              <c:ext xmlns:c16="http://schemas.microsoft.com/office/drawing/2014/chart" uri="{C3380CC4-5D6E-409C-BE32-E72D297353CC}">
                <c16:uniqueId val="{00000009-DC2D-47A6-AB76-A817C5FA294A}"/>
              </c:ext>
            </c:extLst>
          </c:dPt>
          <c:dPt>
            <c:idx val="5"/>
            <c:bubble3D val="0"/>
            <c:spPr>
              <a:solidFill>
                <a:schemeClr val="dk1">
                  <a:tint val="60000"/>
                </a:schemeClr>
              </a:solidFill>
              <a:ln w="19050">
                <a:solidFill>
                  <a:schemeClr val="lt1"/>
                </a:solidFill>
              </a:ln>
              <a:effectLst/>
            </c:spPr>
            <c:extLst>
              <c:ext xmlns:c16="http://schemas.microsoft.com/office/drawing/2014/chart" uri="{C3380CC4-5D6E-409C-BE32-E72D297353CC}">
                <c16:uniqueId val="{0000000A-DC2D-47A6-AB76-A817C5FA294A}"/>
              </c:ext>
            </c:extLst>
          </c:dPt>
          <c:dPt>
            <c:idx val="6"/>
            <c:bubble3D val="0"/>
            <c:spPr>
              <a:solidFill>
                <a:schemeClr val="dk1">
                  <a:tint val="80000"/>
                </a:schemeClr>
              </a:solidFill>
              <a:ln w="19050">
                <a:solidFill>
                  <a:schemeClr val="lt1"/>
                </a:solidFill>
              </a:ln>
              <a:effectLst/>
            </c:spPr>
            <c:extLst>
              <c:ext xmlns:c16="http://schemas.microsoft.com/office/drawing/2014/chart" uri="{C3380CC4-5D6E-409C-BE32-E72D297353CC}">
                <c16:uniqueId val="{0000000B-DC2D-47A6-AB76-A817C5FA294A}"/>
              </c:ext>
            </c:extLst>
          </c:dPt>
          <c:dLbls>
            <c:dLbl>
              <c:idx val="0"/>
              <c:layout>
                <c:manualLayout>
                  <c:x val="0.18462592592592592"/>
                  <c:y val="-8.9980902777777816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DC2D-47A6-AB76-A817C5FA294A}"/>
                </c:ext>
              </c:extLst>
            </c:dLbl>
            <c:dLbl>
              <c:idx val="1"/>
              <c:layout>
                <c:manualLayout>
                  <c:x val="0.17457152777777779"/>
                  <c:y val="6.6581944444444277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DC2D-47A6-AB76-A817C5FA294A}"/>
                </c:ext>
              </c:extLst>
            </c:dLbl>
            <c:dLbl>
              <c:idx val="2"/>
              <c:layout>
                <c:manualLayout>
                  <c:x val="-0.25870370370370366"/>
                  <c:y val="0.10803819444444444"/>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6899305555555558"/>
                      <c:h val="0.19402777777777777"/>
                    </c:manualLayout>
                  </c15:layout>
                </c:ext>
                <c:ext xmlns:c16="http://schemas.microsoft.com/office/drawing/2014/chart" uri="{C3380CC4-5D6E-409C-BE32-E72D297353CC}">
                  <c16:uniqueId val="{00000005-DC2D-47A6-AB76-A817C5FA294A}"/>
                </c:ext>
              </c:extLst>
            </c:dLbl>
            <c:dLbl>
              <c:idx val="3"/>
              <c:layout>
                <c:manualLayout>
                  <c:x val="-0.20371550925925927"/>
                  <c:y val="-5.1430555555555639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DC2D-47A6-AB76-A817C5FA294A}"/>
                </c:ext>
              </c:extLst>
            </c:dLbl>
            <c:dLbl>
              <c:idx val="4"/>
              <c:layout>
                <c:manualLayout>
                  <c:x val="-0.22345138888888888"/>
                  <c:y val="-8.597951388888897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DC2D-47A6-AB76-A817C5FA294A}"/>
                </c:ext>
              </c:extLst>
            </c:dLbl>
            <c:dLbl>
              <c:idx val="5"/>
              <c:layout>
                <c:manualLayout>
                  <c:x val="-0.15189745370370367"/>
                  <c:y val="-0.18050312500000001"/>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A-DC2D-47A6-AB76-A817C5FA294A}"/>
                </c:ext>
              </c:extLst>
            </c:dLbl>
            <c:dLbl>
              <c:idx val="6"/>
              <c:layout>
                <c:manualLayout>
                  <c:x val="-2.9398148148148686E-3"/>
                  <c:y val="-0.17197916666666668"/>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DC2D-47A6-AB76-A817C5FA294A}"/>
                </c:ext>
              </c:extLst>
            </c:dLbl>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日中活動系</c:v>
                </c:pt>
                <c:pt idx="1">
                  <c:v>施設系</c:v>
                </c:pt>
                <c:pt idx="2">
                  <c:v>訓練系・就労系</c:v>
                </c:pt>
                <c:pt idx="3">
                  <c:v>相談系</c:v>
                </c:pt>
                <c:pt idx="4">
                  <c:v>居住支援系</c:v>
                </c:pt>
                <c:pt idx="5">
                  <c:v>児童系</c:v>
                </c:pt>
                <c:pt idx="6">
                  <c:v>訪問系</c:v>
                </c:pt>
              </c:strCache>
            </c:strRef>
          </c:cat>
          <c:val>
            <c:numRef>
              <c:f>Sheet1!$B$2:$B$8</c:f>
              <c:numCache>
                <c:formatCode>General</c:formatCode>
                <c:ptCount val="7"/>
                <c:pt idx="0">
                  <c:v>1004</c:v>
                </c:pt>
                <c:pt idx="1">
                  <c:v>624</c:v>
                </c:pt>
                <c:pt idx="2">
                  <c:v>512</c:v>
                </c:pt>
                <c:pt idx="3">
                  <c:v>453</c:v>
                </c:pt>
                <c:pt idx="4">
                  <c:v>387</c:v>
                </c:pt>
                <c:pt idx="5">
                  <c:v>252</c:v>
                </c:pt>
                <c:pt idx="6">
                  <c:v>105</c:v>
                </c:pt>
              </c:numCache>
            </c:numRef>
          </c:val>
          <c:extLst>
            <c:ext xmlns:c16="http://schemas.microsoft.com/office/drawing/2014/chart" uri="{C3380CC4-5D6E-409C-BE32-E72D297353CC}">
              <c16:uniqueId val="{00000000-4D66-4EF4-AF30-82D0584AAA74}"/>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算定状況</a:t>
            </a:r>
            <a:r>
              <a:rPr lang="en-US" sz="1200" dirty="0">
                <a:solidFill>
                  <a:schemeClr val="tx1">
                    <a:lumMod val="75000"/>
                    <a:lumOff val="25000"/>
                  </a:schemeClr>
                </a:solidFill>
              </a:rPr>
              <a:t>(</a:t>
            </a:r>
            <a:r>
              <a:rPr lang="ja-JP" sz="1200" dirty="0">
                <a:solidFill>
                  <a:schemeClr val="tx1">
                    <a:lumMod val="75000"/>
                    <a:lumOff val="25000"/>
                  </a:schemeClr>
                </a:solidFill>
              </a:rPr>
              <a:t>回答上位</a:t>
            </a:r>
            <a:r>
              <a:rPr lang="en-US" sz="1200" dirty="0">
                <a:solidFill>
                  <a:schemeClr val="tx1">
                    <a:lumMod val="75000"/>
                    <a:lumOff val="25000"/>
                  </a:schemeClr>
                </a:solidFill>
              </a:rPr>
              <a:t>8</a:t>
            </a:r>
            <a:r>
              <a:rPr lang="ja-JP" sz="1200" dirty="0">
                <a:solidFill>
                  <a:schemeClr val="tx1">
                    <a:lumMod val="75000"/>
                    <a:lumOff val="25000"/>
                  </a:schemeClr>
                </a:solidFill>
              </a:rPr>
              <a:t>事業を</a:t>
            </a:r>
            <a:r>
              <a:rPr lang="ja-JP" altLang="en-US" sz="1200" dirty="0">
                <a:solidFill>
                  <a:schemeClr val="tx1">
                    <a:lumMod val="75000"/>
                    <a:lumOff val="25000"/>
                  </a:schemeClr>
                </a:solidFill>
              </a:rPr>
              <a:t>抜粋・</a:t>
            </a:r>
            <a:r>
              <a:rPr lang="ja-JP" sz="1200" dirty="0">
                <a:solidFill>
                  <a:schemeClr val="tx1">
                    <a:lumMod val="75000"/>
                    <a:lumOff val="25000"/>
                  </a:schemeClr>
                </a:solidFill>
              </a:rPr>
              <a:t>並び替え</a:t>
            </a:r>
            <a:r>
              <a:rPr lang="en-US" sz="1200" dirty="0">
                <a:solidFill>
                  <a:schemeClr val="tx1">
                    <a:lumMod val="75000"/>
                    <a:lumOff val="25000"/>
                  </a:schemeClr>
                </a:solidFill>
              </a:rPr>
              <a:t>)</a:t>
            </a:r>
            <a:endParaRPr lang="ja-JP"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bar"/>
        <c:grouping val="percentStacked"/>
        <c:varyColors val="0"/>
        <c:ser>
          <c:idx val="0"/>
          <c:order val="0"/>
          <c:tx>
            <c:strRef>
              <c:f>Sheet1!$B$1</c:f>
              <c:strCache>
                <c:ptCount val="1"/>
                <c:pt idx="0">
                  <c:v>加算(Ⅰ)</c:v>
                </c:pt>
              </c:strCache>
            </c:strRef>
          </c:tx>
          <c:spPr>
            <a:solidFill>
              <a:schemeClr val="accent6">
                <a:lumMod val="5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ea"/>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Sheet1!$B$2:$B$9</c:f>
              <c:numCache>
                <c:formatCode>0.00%</c:formatCode>
                <c:ptCount val="8"/>
                <c:pt idx="0">
                  <c:v>0.8861</c:v>
                </c:pt>
                <c:pt idx="1">
                  <c:v>0.83699999999999997</c:v>
                </c:pt>
                <c:pt idx="2">
                  <c:v>0.83209999999999995</c:v>
                </c:pt>
                <c:pt idx="3">
                  <c:v>0.73960000000000004</c:v>
                </c:pt>
                <c:pt idx="4">
                  <c:v>0.77090000000000003</c:v>
                </c:pt>
                <c:pt idx="5">
                  <c:v>0.73680000000000001</c:v>
                </c:pt>
                <c:pt idx="6">
                  <c:v>0.65880000000000005</c:v>
                </c:pt>
                <c:pt idx="7">
                  <c:v>0.56000000000000005</c:v>
                </c:pt>
              </c:numCache>
            </c:numRef>
          </c:val>
          <c:extLst>
            <c:ext xmlns:c16="http://schemas.microsoft.com/office/drawing/2014/chart" uri="{C3380CC4-5D6E-409C-BE32-E72D297353CC}">
              <c16:uniqueId val="{00000000-1921-4031-AAD5-FF05FED62C48}"/>
            </c:ext>
          </c:extLst>
        </c:ser>
        <c:ser>
          <c:idx val="1"/>
          <c:order val="1"/>
          <c:tx>
            <c:strRef>
              <c:f>Sheet1!$C$1</c:f>
              <c:strCache>
                <c:ptCount val="1"/>
                <c:pt idx="0">
                  <c:v>加算(Ⅱ)</c:v>
                </c:pt>
              </c:strCache>
            </c:strRef>
          </c:tx>
          <c:spPr>
            <a:solidFill>
              <a:schemeClr val="accent3">
                <a:lumMod val="60000"/>
                <a:lumOff val="40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Sheet1!$C$2:$C$9</c:f>
              <c:numCache>
                <c:formatCode>0.00%</c:formatCode>
                <c:ptCount val="8"/>
                <c:pt idx="0">
                  <c:v>0</c:v>
                </c:pt>
                <c:pt idx="1">
                  <c:v>1.12E-2</c:v>
                </c:pt>
                <c:pt idx="2">
                  <c:v>3.5099999999999999E-2</c:v>
                </c:pt>
                <c:pt idx="3">
                  <c:v>8.9599999999999999E-2</c:v>
                </c:pt>
                <c:pt idx="4">
                  <c:v>0.11169999999999999</c:v>
                </c:pt>
                <c:pt idx="5">
                  <c:v>0.1128</c:v>
                </c:pt>
                <c:pt idx="6">
                  <c:v>0.17849999999999999</c:v>
                </c:pt>
                <c:pt idx="7">
                  <c:v>0.3</c:v>
                </c:pt>
              </c:numCache>
            </c:numRef>
          </c:val>
          <c:extLst>
            <c:ext xmlns:c16="http://schemas.microsoft.com/office/drawing/2014/chart" uri="{C3380CC4-5D6E-409C-BE32-E72D297353CC}">
              <c16:uniqueId val="{00000001-1921-4031-AAD5-FF05FED62C48}"/>
            </c:ext>
          </c:extLst>
        </c:ser>
        <c:ser>
          <c:idx val="2"/>
          <c:order val="2"/>
          <c:tx>
            <c:strRef>
              <c:f>Sheet1!$D$1</c:f>
              <c:strCache>
                <c:ptCount val="1"/>
                <c:pt idx="0">
                  <c:v>加算(Ⅲ)</c:v>
                </c:pt>
              </c:strCache>
            </c:strRef>
          </c:tx>
          <c:spPr>
            <a:solidFill>
              <a:schemeClr val="accent6">
                <a:lumMod val="40000"/>
                <a:lumOff val="60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Sheet1!$D$2:$D$9</c:f>
              <c:numCache>
                <c:formatCode>0.00%</c:formatCode>
                <c:ptCount val="8"/>
                <c:pt idx="0">
                  <c:v>7.2099999999999997E-2</c:v>
                </c:pt>
                <c:pt idx="1">
                  <c:v>7.2400000000000006E-2</c:v>
                </c:pt>
                <c:pt idx="2">
                  <c:v>9.1399999999999995E-2</c:v>
                </c:pt>
                <c:pt idx="3">
                  <c:v>0.1104</c:v>
                </c:pt>
                <c:pt idx="4">
                  <c:v>9.5000000000000001E-2</c:v>
                </c:pt>
                <c:pt idx="5">
                  <c:v>0.1128</c:v>
                </c:pt>
                <c:pt idx="6">
                  <c:v>7.0900000000000005E-2</c:v>
                </c:pt>
                <c:pt idx="7">
                  <c:v>7.0000000000000007E-2</c:v>
                </c:pt>
              </c:numCache>
            </c:numRef>
          </c:val>
          <c:extLst>
            <c:ext xmlns:c16="http://schemas.microsoft.com/office/drawing/2014/chart" uri="{C3380CC4-5D6E-409C-BE32-E72D297353CC}">
              <c16:uniqueId val="{00000002-1921-4031-AAD5-FF05FED62C48}"/>
            </c:ext>
          </c:extLst>
        </c:ser>
        <c:ser>
          <c:idx val="3"/>
          <c:order val="3"/>
          <c:tx>
            <c:strRef>
              <c:f>Sheet1!$E$1</c:f>
              <c:strCache>
                <c:ptCount val="1"/>
                <c:pt idx="0">
                  <c:v>加算(Ⅳ)</c:v>
                </c:pt>
              </c:strCache>
            </c:strRef>
          </c:tx>
          <c:spPr>
            <a:solidFill>
              <a:schemeClr val="accent6">
                <a:lumMod val="20000"/>
                <a:lumOff val="80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Sheet1!$E$2:$E$9</c:f>
              <c:numCache>
                <c:formatCode>0.00%</c:formatCode>
                <c:ptCount val="8"/>
                <c:pt idx="0">
                  <c:v>2.4E-2</c:v>
                </c:pt>
                <c:pt idx="1">
                  <c:v>2.23E-2</c:v>
                </c:pt>
                <c:pt idx="2">
                  <c:v>2.6599999999999999E-2</c:v>
                </c:pt>
                <c:pt idx="3">
                  <c:v>3.1300000000000001E-2</c:v>
                </c:pt>
                <c:pt idx="4">
                  <c:v>5.5999999999999999E-3</c:v>
                </c:pt>
                <c:pt idx="5">
                  <c:v>0</c:v>
                </c:pt>
                <c:pt idx="6">
                  <c:v>4.2000000000000003E-2</c:v>
                </c:pt>
                <c:pt idx="7">
                  <c:v>0.01</c:v>
                </c:pt>
              </c:numCache>
            </c:numRef>
          </c:val>
          <c:extLst>
            <c:ext xmlns:c16="http://schemas.microsoft.com/office/drawing/2014/chart" uri="{C3380CC4-5D6E-409C-BE32-E72D297353CC}">
              <c16:uniqueId val="{00000003-1921-4031-AAD5-FF05FED62C48}"/>
            </c:ext>
          </c:extLst>
        </c:ser>
        <c:ser>
          <c:idx val="4"/>
          <c:order val="4"/>
          <c:tx>
            <c:strRef>
              <c:f>Sheet1!$F$1</c:f>
              <c:strCache>
                <c:ptCount val="1"/>
                <c:pt idx="0">
                  <c:v>算定していない</c:v>
                </c:pt>
              </c:strCache>
            </c:strRef>
          </c:tx>
          <c:spPr>
            <a:solidFill>
              <a:schemeClr val="bg1">
                <a:lumMod val="85000"/>
              </a:schemeClr>
            </a:solidFill>
            <a:ln>
              <a:noFill/>
            </a:ln>
            <a:effectLst/>
          </c:spPr>
          <c:invertIfNegative val="0"/>
          <c:dLbls>
            <c:delete val="1"/>
          </c:dLbls>
          <c:cat>
            <c:strRef>
              <c:f>Sheet1!$A$2:$A$9</c:f>
              <c:strCache>
                <c:ptCount val="8"/>
                <c:pt idx="0">
                  <c:v>施設入所支援</c:v>
                </c:pt>
                <c:pt idx="1">
                  <c:v>短期入所</c:v>
                </c:pt>
                <c:pt idx="2">
                  <c:v>生活介護</c:v>
                </c:pt>
                <c:pt idx="3">
                  <c:v>就労継続支援Ｂ型</c:v>
                </c:pt>
                <c:pt idx="4">
                  <c:v>放課後等ﾃﾞｲｻｰﾋﾞｽ</c:v>
                </c:pt>
                <c:pt idx="5">
                  <c:v>児童発達支援</c:v>
                </c:pt>
                <c:pt idx="6">
                  <c:v>共同生活援助</c:v>
                </c:pt>
                <c:pt idx="7">
                  <c:v>居宅介護</c:v>
                </c:pt>
              </c:strCache>
            </c:strRef>
          </c:cat>
          <c:val>
            <c:numRef>
              <c:f>Sheet1!$F$2:$F$9</c:f>
              <c:numCache>
                <c:formatCode>0.00%</c:formatCode>
                <c:ptCount val="8"/>
                <c:pt idx="0">
                  <c:v>1.78E-2</c:v>
                </c:pt>
                <c:pt idx="1">
                  <c:v>5.7099999999999998E-2</c:v>
                </c:pt>
                <c:pt idx="2">
                  <c:v>1.4800000000000001E-2</c:v>
                </c:pt>
                <c:pt idx="3">
                  <c:v>2.92E-2</c:v>
                </c:pt>
                <c:pt idx="4">
                  <c:v>1.6799999999999999E-2</c:v>
                </c:pt>
                <c:pt idx="5">
                  <c:v>3.7600000000000001E-2</c:v>
                </c:pt>
                <c:pt idx="6">
                  <c:v>4.99E-2</c:v>
                </c:pt>
                <c:pt idx="7">
                  <c:v>0.06</c:v>
                </c:pt>
              </c:numCache>
            </c:numRef>
          </c:val>
          <c:extLst>
            <c:ext xmlns:c16="http://schemas.microsoft.com/office/drawing/2014/chart" uri="{C3380CC4-5D6E-409C-BE32-E72D297353CC}">
              <c16:uniqueId val="{00000004-1921-4031-AAD5-FF05FED62C48}"/>
            </c:ext>
          </c:extLst>
        </c:ser>
        <c:dLbls>
          <c:dLblPos val="ctr"/>
          <c:showLegendKey val="0"/>
          <c:showVal val="1"/>
          <c:showCatName val="0"/>
          <c:showSerName val="0"/>
          <c:showPercent val="0"/>
          <c:showBubbleSize val="0"/>
        </c:dLbls>
        <c:gapWidth val="150"/>
        <c:overlap val="100"/>
        <c:axId val="753970767"/>
        <c:axId val="753966927"/>
      </c:barChart>
      <c:catAx>
        <c:axId val="7539707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753966927"/>
        <c:crosses val="autoZero"/>
        <c:auto val="1"/>
        <c:lblAlgn val="ctr"/>
        <c:lblOffset val="100"/>
        <c:noMultiLvlLbl val="0"/>
      </c:catAx>
      <c:valAx>
        <c:axId val="75396692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7539707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lumMod val="75000"/>
              <a:lumOff val="25000"/>
            </a:schemeClr>
          </a:solidFill>
          <a:latin typeface="+mn-ea"/>
          <a:ea typeface="+mn-ea"/>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r>
              <a:rPr lang="ja-JP" sz="1600" dirty="0">
                <a:solidFill>
                  <a:schemeClr val="tx1">
                    <a:lumMod val="75000"/>
                    <a:lumOff val="25000"/>
                  </a:schemeClr>
                </a:solidFill>
              </a:rPr>
              <a:t>算定状況</a:t>
            </a:r>
            <a:r>
              <a:rPr lang="en-US" sz="1600" dirty="0">
                <a:solidFill>
                  <a:schemeClr val="tx1">
                    <a:lumMod val="75000"/>
                    <a:lumOff val="25000"/>
                  </a:schemeClr>
                </a:solidFill>
              </a:rPr>
              <a:t>(</a:t>
            </a:r>
            <a:r>
              <a:rPr lang="ja-JP" sz="1600" dirty="0">
                <a:solidFill>
                  <a:schemeClr val="tx1">
                    <a:lumMod val="75000"/>
                    <a:lumOff val="25000"/>
                  </a:schemeClr>
                </a:solidFill>
              </a:rPr>
              <a:t>全体</a:t>
            </a:r>
            <a:r>
              <a:rPr lang="en-US" sz="1600" dirty="0">
                <a:solidFill>
                  <a:schemeClr val="tx1">
                    <a:lumMod val="75000"/>
                    <a:lumOff val="25000"/>
                  </a:schemeClr>
                </a:solidFill>
              </a:rPr>
              <a:t>)</a:t>
            </a:r>
            <a:endParaRPr lang="ja-JP" sz="16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manualLayout>
          <c:layoutTarget val="inner"/>
          <c:xMode val="edge"/>
          <c:yMode val="edge"/>
          <c:x val="0.2053320987654321"/>
          <c:y val="0.33699722222222223"/>
          <c:w val="0.58933580246913575"/>
          <c:h val="0.66300277777777783"/>
        </c:manualLayout>
      </c:layout>
      <c:doughnutChart>
        <c:varyColors val="1"/>
        <c:ser>
          <c:idx val="0"/>
          <c:order val="0"/>
          <c:tx>
            <c:strRef>
              <c:f>Sheet1!$B$1</c:f>
              <c:strCache>
                <c:ptCount val="1"/>
                <c:pt idx="0">
                  <c:v>算定状況(全体)</c:v>
                </c:pt>
              </c:strCache>
            </c:strRef>
          </c:tx>
          <c:dPt>
            <c:idx val="0"/>
            <c:bubble3D val="0"/>
            <c:spPr>
              <a:solidFill>
                <a:schemeClr val="accent6">
                  <a:lumMod val="50000"/>
                </a:schemeClr>
              </a:solidFill>
              <a:ln w="19050">
                <a:solidFill>
                  <a:schemeClr val="lt1"/>
                </a:solidFill>
              </a:ln>
              <a:effectLst/>
            </c:spPr>
            <c:extLst>
              <c:ext xmlns:c16="http://schemas.microsoft.com/office/drawing/2014/chart" uri="{C3380CC4-5D6E-409C-BE32-E72D297353CC}">
                <c16:uniqueId val="{00000001-4AD0-4FB5-879A-8ADA505BE05F}"/>
              </c:ext>
            </c:extLst>
          </c:dPt>
          <c:dPt>
            <c:idx val="1"/>
            <c:bubble3D val="0"/>
            <c:spPr>
              <a:solidFill>
                <a:schemeClr val="accent3">
                  <a:lumMod val="60000"/>
                  <a:lumOff val="40000"/>
                </a:schemeClr>
              </a:solidFill>
              <a:ln w="19050">
                <a:solidFill>
                  <a:schemeClr val="lt1"/>
                </a:solidFill>
              </a:ln>
              <a:effectLst/>
            </c:spPr>
            <c:extLst>
              <c:ext xmlns:c16="http://schemas.microsoft.com/office/drawing/2014/chart" uri="{C3380CC4-5D6E-409C-BE32-E72D297353CC}">
                <c16:uniqueId val="{00000003-4AD0-4FB5-879A-8ADA505BE05F}"/>
              </c:ext>
            </c:extLst>
          </c:dPt>
          <c:dPt>
            <c:idx val="2"/>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5-4AD0-4FB5-879A-8ADA505BE05F}"/>
              </c:ext>
            </c:extLst>
          </c:dPt>
          <c:dPt>
            <c:idx val="3"/>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7-4AD0-4FB5-879A-8ADA505BE05F}"/>
              </c:ext>
            </c:extLst>
          </c:dPt>
          <c:dPt>
            <c:idx val="4"/>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9-4AD0-4FB5-879A-8ADA505BE05F}"/>
              </c:ext>
            </c:extLst>
          </c:dPt>
          <c:dLbls>
            <c:dLbl>
              <c:idx val="0"/>
              <c:layout>
                <c:manualLayout>
                  <c:x val="0.22894891975308643"/>
                  <c:y val="0.12445208333333334"/>
                </c:manualLayout>
              </c:layout>
              <c:numFmt formatCode="0.0%" sourceLinked="0"/>
              <c:spPr>
                <a:noFill/>
                <a:ln>
                  <a:noFill/>
                </a:ln>
                <a:effectLst/>
              </c:spPr>
              <c:txPr>
                <a:bodyPr rot="0" spcFirstLastPara="1" vertOverflow="ellipsis" vert="horz" wrap="square" anchor="ctr" anchorCtr="1"/>
                <a:lstStyle/>
                <a:p>
                  <a:pPr>
                    <a:defRPr sz="1400" b="1" i="0" u="none" strike="noStrike" kern="1200" baseline="0">
                      <a:solidFill>
                        <a:schemeClr val="accent6">
                          <a:lumMod val="7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25488148148148143"/>
                      <c:h val="0.22554652777777778"/>
                    </c:manualLayout>
                  </c15:layout>
                </c:ext>
                <c:ext xmlns:c16="http://schemas.microsoft.com/office/drawing/2014/chart" uri="{C3380CC4-5D6E-409C-BE32-E72D297353CC}">
                  <c16:uniqueId val="{00000001-4AD0-4FB5-879A-8ADA505BE05F}"/>
                </c:ext>
              </c:extLst>
            </c:dLbl>
            <c:dLbl>
              <c:idx val="1"/>
              <c:layout>
                <c:manualLayout>
                  <c:x val="-0.19062376543209877"/>
                  <c:y val="1.1474305555555555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2319074074074075"/>
                      <c:h val="0.17056805555555557"/>
                    </c:manualLayout>
                  </c15:layout>
                </c:ext>
                <c:ext xmlns:c16="http://schemas.microsoft.com/office/drawing/2014/chart" uri="{C3380CC4-5D6E-409C-BE32-E72D297353CC}">
                  <c16:uniqueId val="{00000003-4AD0-4FB5-879A-8ADA505BE05F}"/>
                </c:ext>
              </c:extLst>
            </c:dLbl>
            <c:dLbl>
              <c:idx val="2"/>
              <c:layout>
                <c:manualLayout>
                  <c:x val="-0.25043888888888888"/>
                  <c:y val="-6.438194444444445E-2"/>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3886975308641975"/>
                      <c:h val="0.15292916666666667"/>
                    </c:manualLayout>
                  </c15:layout>
                </c:ext>
                <c:ext xmlns:c16="http://schemas.microsoft.com/office/drawing/2014/chart" uri="{C3380CC4-5D6E-409C-BE32-E72D297353CC}">
                  <c16:uniqueId val="{00000005-4AD0-4FB5-879A-8ADA505BE05F}"/>
                </c:ext>
              </c:extLst>
            </c:dLbl>
            <c:dLbl>
              <c:idx val="3"/>
              <c:layout>
                <c:manualLayout>
                  <c:x val="-0.29977824074074072"/>
                  <c:y val="-0.18013663194444443"/>
                </c:manualLayout>
              </c:layout>
              <c:showLegendKey val="0"/>
              <c:showVal val="0"/>
              <c:showCatName val="1"/>
              <c:showSerName val="0"/>
              <c:showPercent val="1"/>
              <c:showBubbleSize val="0"/>
              <c:separator>
</c:separator>
              <c:extLst>
                <c:ext xmlns:c15="http://schemas.microsoft.com/office/drawing/2012/chart" uri="{CE6537A1-D6FC-4f65-9D91-7224C49458BB}">
                  <c15:layout>
                    <c:manualLayout>
                      <c:w val="0.2651222222222222"/>
                      <c:h val="0.1598083333333333"/>
                    </c:manualLayout>
                  </c15:layout>
                </c:ext>
                <c:ext xmlns:c16="http://schemas.microsoft.com/office/drawing/2014/chart" uri="{C3380CC4-5D6E-409C-BE32-E72D297353CC}">
                  <c16:uniqueId val="{00000007-4AD0-4FB5-879A-8ADA505BE05F}"/>
                </c:ext>
              </c:extLst>
            </c:dLbl>
            <c:dLbl>
              <c:idx val="4"/>
              <c:layout>
                <c:manualLayout>
                  <c:x val="-9.3523148148148515E-3"/>
                  <c:y val="-0.15960677083333333"/>
                </c:manualLayout>
              </c:layout>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extLst>
                <c:ext xmlns:c15="http://schemas.microsoft.com/office/drawing/2012/chart" uri="{CE6537A1-D6FC-4f65-9D91-7224C49458BB}">
                  <c15:layout>
                    <c:manualLayout>
                      <c:w val="0.31948271604938266"/>
                      <c:h val="0.16862777777777777"/>
                    </c:manualLayout>
                  </c15:layout>
                </c:ext>
                <c:ext xmlns:c16="http://schemas.microsoft.com/office/drawing/2014/chart" uri="{C3380CC4-5D6E-409C-BE32-E72D297353CC}">
                  <c16:uniqueId val="{00000009-4AD0-4FB5-879A-8ADA505BE05F}"/>
                </c:ext>
              </c:extLst>
            </c:dLbl>
            <c:numFmt formatCode="0.0%"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加算(Ⅰ)</c:v>
                </c:pt>
                <c:pt idx="1">
                  <c:v>加算(Ⅱ)</c:v>
                </c:pt>
                <c:pt idx="2">
                  <c:v>加算(Ⅲ)</c:v>
                </c:pt>
                <c:pt idx="3">
                  <c:v>加算(Ⅳ)</c:v>
                </c:pt>
                <c:pt idx="4">
                  <c:v>算定していない</c:v>
                </c:pt>
              </c:strCache>
            </c:strRef>
          </c:cat>
          <c:val>
            <c:numRef>
              <c:f>Sheet1!$B$2:$B$6</c:f>
              <c:numCache>
                <c:formatCode>0.0%</c:formatCode>
                <c:ptCount val="5"/>
                <c:pt idx="0">
                  <c:v>0.78220000000000001</c:v>
                </c:pt>
                <c:pt idx="1">
                  <c:v>7.51E-2</c:v>
                </c:pt>
                <c:pt idx="2">
                  <c:v>8.3099999999999993E-2</c:v>
                </c:pt>
                <c:pt idx="3">
                  <c:v>2.2599999999999999E-2</c:v>
                </c:pt>
                <c:pt idx="4">
                  <c:v>3.6999999999999998E-2</c:v>
                </c:pt>
              </c:numCache>
            </c:numRef>
          </c:val>
          <c:extLst>
            <c:ext xmlns:c16="http://schemas.microsoft.com/office/drawing/2014/chart" uri="{C3380CC4-5D6E-409C-BE32-E72D297353CC}">
              <c16:uniqueId val="{0000000A-4AD0-4FB5-879A-8ADA505BE05F}"/>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lumMod val="75000"/>
              <a:lumOff val="25000"/>
            </a:schemeClr>
          </a:solidFill>
          <a:latin typeface="+mn-ea"/>
          <a:ea typeface="+mn-ea"/>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dirty="0"/>
              <a:t>賃上げ額</a:t>
            </a:r>
            <a:r>
              <a:rPr lang="en-US" sz="1200" dirty="0"/>
              <a:t>(1</a:t>
            </a:r>
            <a:r>
              <a:rPr lang="ja-JP" sz="1200" dirty="0"/>
              <a:t>事業所あたり平均月額／円</a:t>
            </a:r>
            <a:r>
              <a:rPr lang="en-US" sz="1200" dirty="0"/>
              <a:t>)</a:t>
            </a:r>
            <a:endParaRPr lang="ja-JP"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9635</c:v>
                </c:pt>
                <c:pt idx="1">
                  <c:v>9643</c:v>
                </c:pt>
              </c:numCache>
            </c:numRef>
          </c:val>
          <c:extLst>
            <c:ext xmlns:c16="http://schemas.microsoft.com/office/drawing/2014/chart" uri="{C3380CC4-5D6E-409C-BE32-E72D297353CC}">
              <c16:uniqueId val="{00000000-F65B-42BF-A1AD-1D9DFFCDA21D}"/>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5222</c:v>
                </c:pt>
                <c:pt idx="1">
                  <c:v>5331</c:v>
                </c:pt>
              </c:numCache>
            </c:numRef>
          </c:val>
          <c:extLst>
            <c:ext xmlns:c16="http://schemas.microsoft.com/office/drawing/2014/chart" uri="{C3380CC4-5D6E-409C-BE32-E72D297353CC}">
              <c16:uniqueId val="{00000001-F65B-42BF-A1AD-1D9DFFCDA21D}"/>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dirty="0"/>
              <a:t>一時金</a:t>
            </a:r>
            <a:r>
              <a:rPr lang="en-US" sz="1200" dirty="0"/>
              <a:t>(1</a:t>
            </a:r>
            <a:r>
              <a:rPr lang="ja-JP" sz="1200" dirty="0"/>
              <a:t>事業所あたり平均額／円</a:t>
            </a:r>
            <a:r>
              <a:rPr lang="en-US" sz="1200" dirty="0"/>
              <a:t>)</a:t>
            </a:r>
            <a:endParaRPr lang="ja-JP"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一時金</c:v>
                </c:pt>
              </c:strCache>
            </c:strRef>
          </c:tx>
          <c:spPr>
            <a:solidFill>
              <a:schemeClr val="accent3">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712970</c:v>
                </c:pt>
                <c:pt idx="1">
                  <c:v>716185</c:v>
                </c:pt>
              </c:numCache>
            </c:numRef>
          </c:val>
          <c:extLst>
            <c:ext xmlns:c16="http://schemas.microsoft.com/office/drawing/2014/chart" uri="{C3380CC4-5D6E-409C-BE32-E72D297353CC}">
              <c16:uniqueId val="{00000000-B588-48CE-BF9D-3F6C4CB15DE4}"/>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900000"/>
          <c:min val="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ea"/>
                <a:ea typeface="+mn-ea"/>
                <a:cs typeface="+mn-cs"/>
              </a:defRPr>
            </a:pPr>
            <a:r>
              <a:rPr lang="ja-JP" dirty="0"/>
              <a:t>賃上げ率</a:t>
            </a:r>
          </a:p>
        </c:rich>
      </c:tx>
      <c:layout>
        <c:manualLayout>
          <c:xMode val="edge"/>
          <c:yMode val="edge"/>
          <c:x val="0.39763826606875935"/>
          <c:y val="2.7707988347061098E-2"/>
        </c:manualLayout>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障害福祉分野(今回調査)</c:v>
                </c:pt>
              </c:strCache>
            </c:strRef>
          </c:tx>
          <c:spPr>
            <a:solidFill>
              <a:schemeClr val="accent2"/>
            </a:solidFill>
            <a:ln>
              <a:noFill/>
            </a:ln>
            <a:effectLst/>
          </c:spPr>
          <c:invertIfNegative val="0"/>
          <c:dLbls>
            <c:numFmt formatCode="0.00%" sourceLinked="0"/>
            <c:spPr>
              <a:noFill/>
              <a:ln>
                <a:noFill/>
              </a:ln>
              <a:effectLst/>
            </c:spPr>
            <c:txPr>
              <a:bodyPr rot="0" spcFirstLastPara="1" vertOverflow="ellipsis" vert="horz" wrap="square" anchor="ctr" anchorCtr="1"/>
              <a:lstStyle/>
              <a:p>
                <a:pPr>
                  <a:defRPr sz="1400" b="1" i="0" u="none" strike="noStrike" kern="1200" baseline="0">
                    <a:solidFill>
                      <a:srgbClr val="FF3300"/>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令和6年度</c:v>
                </c:pt>
                <c:pt idx="1">
                  <c:v>令和7年度</c:v>
                </c:pt>
              </c:strCache>
            </c:strRef>
          </c:cat>
          <c:val>
            <c:numRef>
              <c:f>Sheet1!$B$2:$B$3</c:f>
              <c:numCache>
                <c:formatCode>0.00%</c:formatCode>
                <c:ptCount val="2"/>
                <c:pt idx="0">
                  <c:v>3.9300000000000002E-2</c:v>
                </c:pt>
                <c:pt idx="1">
                  <c:v>3.8100000000000002E-2</c:v>
                </c:pt>
              </c:numCache>
            </c:numRef>
          </c:val>
          <c:extLst>
            <c:ext xmlns:c16="http://schemas.microsoft.com/office/drawing/2014/chart" uri="{C3380CC4-5D6E-409C-BE32-E72D297353CC}">
              <c16:uniqueId val="{00000000-E3CB-4AAA-A06C-B038821C7AEF}"/>
            </c:ext>
          </c:extLst>
        </c:ser>
        <c:ser>
          <c:idx val="1"/>
          <c:order val="1"/>
          <c:tx>
            <c:strRef>
              <c:f>Sheet1!$C$1</c:f>
              <c:strCache>
                <c:ptCount val="1"/>
                <c:pt idx="0">
                  <c:v>全産業(春闘)</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0.00%</c:formatCode>
                <c:ptCount val="2"/>
                <c:pt idx="0">
                  <c:v>5.0999999999999997E-2</c:v>
                </c:pt>
                <c:pt idx="1">
                  <c:v>5.2499999999999998E-2</c:v>
                </c:pt>
              </c:numCache>
            </c:numRef>
          </c:val>
          <c:extLst>
            <c:ext xmlns:c16="http://schemas.microsoft.com/office/drawing/2014/chart" uri="{C3380CC4-5D6E-409C-BE32-E72D297353CC}">
              <c16:uniqueId val="{00000001-E3CB-4AAA-A06C-B038821C7AEF}"/>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in val="3.0000000000000006E-2"/>
        </c:scaling>
        <c:delete val="1"/>
        <c:axPos val="l"/>
        <c:numFmt formatCode="0.00%" sourceLinked="1"/>
        <c:majorTickMark val="out"/>
        <c:minorTickMark val="none"/>
        <c:tickLblPos val="nextTo"/>
        <c:crossAx val="646916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ea"/>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mn-ea"/>
          <a:ea typeface="+mn-ea"/>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福祉･介護職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9753</c:v>
                </c:pt>
                <c:pt idx="1">
                  <c:v>9789</c:v>
                </c:pt>
              </c:numCache>
            </c:numRef>
          </c:val>
          <c:extLst>
            <c:ext xmlns:c16="http://schemas.microsoft.com/office/drawing/2014/chart" uri="{C3380CC4-5D6E-409C-BE32-E72D297353CC}">
              <c16:uniqueId val="{00000000-38BE-4B5D-ABB2-C035B535BA03}"/>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5321</c:v>
                </c:pt>
                <c:pt idx="1">
                  <c:v>5527</c:v>
                </c:pt>
              </c:numCache>
            </c:numRef>
          </c:val>
          <c:extLst>
            <c:ext xmlns:c16="http://schemas.microsoft.com/office/drawing/2014/chart" uri="{C3380CC4-5D6E-409C-BE32-E72D297353CC}">
              <c16:uniqueId val="{00000001-38BE-4B5D-ABB2-C035B535BA03}"/>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r>
              <a:rPr lang="ja-JP" altLang="en-US" sz="1400" dirty="0"/>
              <a:t>看護職</a:t>
            </a:r>
            <a:endParaRPr lang="ja-JP" sz="1400" dirty="0"/>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75000"/>
                  <a:lumOff val="25000"/>
                </a:schemeClr>
              </a:solidFill>
              <a:latin typeface="+mn-ea"/>
              <a:ea typeface="+mn-ea"/>
              <a:cs typeface="+mn-cs"/>
            </a:defRPr>
          </a:pPr>
          <a:endParaRPr lang="ja-JP"/>
        </a:p>
      </c:txPr>
    </c:title>
    <c:autoTitleDeleted val="0"/>
    <c:plotArea>
      <c:layout/>
      <c:barChart>
        <c:barDir val="col"/>
        <c:grouping val="clustered"/>
        <c:varyColors val="0"/>
        <c:ser>
          <c:idx val="0"/>
          <c:order val="0"/>
          <c:tx>
            <c:strRef>
              <c:f>Sheet1!$B$1</c:f>
              <c:strCache>
                <c:ptCount val="1"/>
                <c:pt idx="0">
                  <c:v>賃上げ額</c:v>
                </c:pt>
              </c:strCache>
            </c:strRef>
          </c:tx>
          <c:spPr>
            <a:solidFill>
              <a:schemeClr val="accent6">
                <a:lumMod val="5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Sheet1!$B$2:$B$3</c:f>
              <c:numCache>
                <c:formatCode>General</c:formatCode>
                <c:ptCount val="2"/>
                <c:pt idx="0">
                  <c:v>9194</c:v>
                </c:pt>
                <c:pt idx="1">
                  <c:v>8373</c:v>
                </c:pt>
              </c:numCache>
            </c:numRef>
          </c:val>
          <c:extLst>
            <c:ext xmlns:c16="http://schemas.microsoft.com/office/drawing/2014/chart" uri="{C3380CC4-5D6E-409C-BE32-E72D297353CC}">
              <c16:uniqueId val="{00000000-62B8-470A-AD98-6C465E413BF3}"/>
            </c:ext>
          </c:extLst>
        </c:ser>
        <c:ser>
          <c:idx val="1"/>
          <c:order val="1"/>
          <c:tx>
            <c:strRef>
              <c:f>Sheet1!$C$1</c:f>
              <c:strCache>
                <c:ptCount val="1"/>
                <c:pt idx="0">
                  <c:v>ベア分</c:v>
                </c:pt>
              </c:strCache>
            </c:strRef>
          </c:tx>
          <c:spPr>
            <a:solidFill>
              <a:schemeClr val="accent6">
                <a:lumMod val="60000"/>
                <a:lumOff val="40000"/>
              </a:schemeClr>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令和6年度</c:v>
                </c:pt>
                <c:pt idx="1">
                  <c:v>令和7年度</c:v>
                </c:pt>
              </c:strCache>
            </c:strRef>
          </c:cat>
          <c:val>
            <c:numRef>
              <c:f>Sheet1!$C$2:$C$3</c:f>
              <c:numCache>
                <c:formatCode>General</c:formatCode>
                <c:ptCount val="2"/>
                <c:pt idx="0">
                  <c:v>4632</c:v>
                </c:pt>
                <c:pt idx="1">
                  <c:v>4609</c:v>
                </c:pt>
              </c:numCache>
            </c:numRef>
          </c:val>
          <c:extLst>
            <c:ext xmlns:c16="http://schemas.microsoft.com/office/drawing/2014/chart" uri="{C3380CC4-5D6E-409C-BE32-E72D297353CC}">
              <c16:uniqueId val="{00000001-62B8-470A-AD98-6C465E413BF3}"/>
            </c:ext>
          </c:extLst>
        </c:ser>
        <c:dLbls>
          <c:dLblPos val="outEnd"/>
          <c:showLegendKey val="0"/>
          <c:showVal val="1"/>
          <c:showCatName val="0"/>
          <c:showSerName val="0"/>
          <c:showPercent val="0"/>
          <c:showBubbleSize val="0"/>
        </c:dLbls>
        <c:gapWidth val="219"/>
        <c:overlap val="-27"/>
        <c:axId val="646916600"/>
        <c:axId val="646914440"/>
      </c:barChart>
      <c:catAx>
        <c:axId val="646916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75000"/>
                    <a:lumOff val="25000"/>
                  </a:schemeClr>
                </a:solidFill>
                <a:latin typeface="+mn-ea"/>
                <a:ea typeface="+mn-ea"/>
                <a:cs typeface="+mn-cs"/>
              </a:defRPr>
            </a:pPr>
            <a:endParaRPr lang="ja-JP"/>
          </a:p>
        </c:txPr>
        <c:crossAx val="646914440"/>
        <c:crosses val="autoZero"/>
        <c:auto val="1"/>
        <c:lblAlgn val="ctr"/>
        <c:lblOffset val="100"/>
        <c:noMultiLvlLbl val="0"/>
      </c:catAx>
      <c:valAx>
        <c:axId val="646914440"/>
        <c:scaling>
          <c:orientation val="minMax"/>
          <c:max val="12000"/>
        </c:scaling>
        <c:delete val="1"/>
        <c:axPos val="l"/>
        <c:numFmt formatCode="General" sourceLinked="1"/>
        <c:majorTickMark val="out"/>
        <c:minorTickMark val="none"/>
        <c:tickLblPos val="nextTo"/>
        <c:crossAx val="6469166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lumMod val="75000"/>
              <a:lumOff val="25000"/>
            </a:schemeClr>
          </a:solidFill>
          <a:latin typeface="+mn-ea"/>
          <a:ea typeface="+mn-ea"/>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10.xml><?xml version="1.0" encoding="utf-8"?>
<cs:colorStyle xmlns:cs="http://schemas.microsoft.com/office/drawing/2012/chartStyle" xmlns:a="http://schemas.openxmlformats.org/drawingml/2006/main" meth="withinLinear" id="19">
  <a:schemeClr val="accent6"/>
</cs:colorStyle>
</file>

<file path=ppt/charts/colors11.xml><?xml version="1.0" encoding="utf-8"?>
<cs:colorStyle xmlns:cs="http://schemas.microsoft.com/office/drawing/2012/chartStyle" xmlns:a="http://schemas.openxmlformats.org/drawingml/2006/main" meth="withinLinear" id="19">
  <a:schemeClr val="accent6"/>
</cs:colorStyle>
</file>

<file path=ppt/charts/colors12.xml><?xml version="1.0" encoding="utf-8"?>
<cs:colorStyle xmlns:cs="http://schemas.microsoft.com/office/drawing/2012/chartStyle" xmlns:a="http://schemas.openxmlformats.org/drawingml/2006/main" meth="withinLinear" id="19">
  <a:schemeClr val="accent6"/>
</cs:colorStyle>
</file>

<file path=ppt/charts/colors13.xml><?xml version="1.0" encoding="utf-8"?>
<cs:colorStyle xmlns:cs="http://schemas.microsoft.com/office/drawing/2012/chartStyle" xmlns:a="http://schemas.openxmlformats.org/drawingml/2006/main" meth="withinLinear" id="19">
  <a:schemeClr val="accent6"/>
</cs:colorStyle>
</file>

<file path=ppt/charts/colors14.xml><?xml version="1.0" encoding="utf-8"?>
<cs:colorStyle xmlns:cs="http://schemas.microsoft.com/office/drawing/2012/chartStyle" xmlns:a="http://schemas.openxmlformats.org/drawingml/2006/main" meth="withinLinear" id="19">
  <a:schemeClr val="accent6"/>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withinLinear" id="19">
  <a:schemeClr val="accent6"/>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withinLinear" id="19">
  <a:schemeClr val="accent6"/>
</cs:colorStyle>
</file>

<file path=ppt/charts/colors19.xml><?xml version="1.0" encoding="utf-8"?>
<cs:colorStyle xmlns:cs="http://schemas.microsoft.com/office/drawing/2012/chartStyle" xmlns:a="http://schemas.openxmlformats.org/drawingml/2006/main" meth="withinLinear" id="19">
  <a:schemeClr val="accent6"/>
</cs:colorStyle>
</file>

<file path=ppt/charts/colors2.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9">
  <a:schemeClr val="accent6"/>
</cs:colorStyle>
</file>

<file path=ppt/charts/colors5.xml><?xml version="1.0" encoding="utf-8"?>
<cs:colorStyle xmlns:cs="http://schemas.microsoft.com/office/drawing/2012/chartStyle" xmlns:a="http://schemas.openxmlformats.org/drawingml/2006/main" meth="withinLinear" id="19">
  <a:schemeClr val="accent6"/>
</cs:colorStyle>
</file>

<file path=ppt/charts/colors6.xml><?xml version="1.0" encoding="utf-8"?>
<cs:colorStyle xmlns:cs="http://schemas.microsoft.com/office/drawing/2012/chartStyle" xmlns:a="http://schemas.openxmlformats.org/drawingml/2006/main" meth="withinLinear" id="19">
  <a:schemeClr val="accent6"/>
</cs:colorStyle>
</file>

<file path=ppt/charts/colors7.xml><?xml version="1.0" encoding="utf-8"?>
<cs:colorStyle xmlns:cs="http://schemas.microsoft.com/office/drawing/2012/chartStyle" xmlns:a="http://schemas.openxmlformats.org/drawingml/2006/main" meth="withinLinear" id="15">
  <a:schemeClr val="accent2"/>
</cs:colorStyle>
</file>

<file path=ppt/charts/colors8.xml><?xml version="1.0" encoding="utf-8"?>
<cs:colorStyle xmlns:cs="http://schemas.microsoft.com/office/drawing/2012/chartStyle" xmlns:a="http://schemas.openxmlformats.org/drawingml/2006/main" meth="withinLinear" id="19">
  <a:schemeClr val="accent6"/>
</cs:colorStyle>
</file>

<file path=ppt/charts/colors9.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8428" cy="513508"/>
          </a:xfrm>
          <a:prstGeom prst="rect">
            <a:avLst/>
          </a:prstGeom>
        </p:spPr>
        <p:txBody>
          <a:bodyPr vert="horz" lIns="94668" tIns="47334" rIns="94668" bIns="47334"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2" y="1"/>
            <a:ext cx="3078428" cy="513508"/>
          </a:xfrm>
          <a:prstGeom prst="rect">
            <a:avLst/>
          </a:prstGeom>
        </p:spPr>
        <p:txBody>
          <a:bodyPr vert="horz" lIns="94668" tIns="47334" rIns="94668" bIns="47334" rtlCol="0"/>
          <a:lstStyle>
            <a:lvl1pPr algn="r">
              <a:defRPr sz="1200"/>
            </a:lvl1pPr>
          </a:lstStyle>
          <a:p>
            <a:fld id="{9C22E7D1-0BB3-4E85-A8D3-62CC8C8B23F4}" type="datetimeFigureOut">
              <a:rPr kumimoji="1" lang="ja-JP" altLang="en-US" smtClean="0"/>
              <a:t>2025/10/24</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4668" tIns="47334" rIns="94668" bIns="47334" rtlCol="0" anchor="ctr"/>
          <a:lstStyle/>
          <a:p>
            <a:endParaRPr lang="ja-JP" altLang="en-US"/>
          </a:p>
        </p:txBody>
      </p:sp>
      <p:sp>
        <p:nvSpPr>
          <p:cNvPr id="5" name="ノート プレースホルダー 4"/>
          <p:cNvSpPr>
            <a:spLocks noGrp="1"/>
          </p:cNvSpPr>
          <p:nvPr>
            <p:ph type="body" sz="quarter" idx="3"/>
          </p:nvPr>
        </p:nvSpPr>
        <p:spPr>
          <a:xfrm>
            <a:off x="710407" y="4925408"/>
            <a:ext cx="5683250" cy="4029879"/>
          </a:xfrm>
          <a:prstGeom prst="rect">
            <a:avLst/>
          </a:prstGeom>
        </p:spPr>
        <p:txBody>
          <a:bodyPr vert="horz" lIns="94668" tIns="47334" rIns="94668" bIns="4733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8" cy="513507"/>
          </a:xfrm>
          <a:prstGeom prst="rect">
            <a:avLst/>
          </a:prstGeom>
        </p:spPr>
        <p:txBody>
          <a:bodyPr vert="horz" lIns="94668" tIns="47334" rIns="94668" bIns="4733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8" cy="513507"/>
          </a:xfrm>
          <a:prstGeom prst="rect">
            <a:avLst/>
          </a:prstGeom>
        </p:spPr>
        <p:txBody>
          <a:bodyPr vert="horz" lIns="94668" tIns="47334" rIns="94668" bIns="47334" rtlCol="0" anchor="b"/>
          <a:lstStyle>
            <a:lvl1pPr algn="r">
              <a:defRPr sz="1200"/>
            </a:lvl1pPr>
          </a:lstStyle>
          <a:p>
            <a:fld id="{DD36C712-B9E5-40BE-B191-E38EDD7BE65E}" type="slidenum">
              <a:rPr kumimoji="1" lang="ja-JP" altLang="en-US" smtClean="0"/>
              <a:t>‹#›</a:t>
            </a:fld>
            <a:endParaRPr kumimoji="1" lang="ja-JP" altLang="en-US"/>
          </a:p>
        </p:txBody>
      </p:sp>
    </p:spTree>
    <p:extLst>
      <p:ext uri="{BB962C8B-B14F-4D97-AF65-F5344CB8AC3E}">
        <p14:creationId xmlns:p14="http://schemas.microsoft.com/office/powerpoint/2010/main" val="18900266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2000" y="341315"/>
            <a:ext cx="8640000" cy="2880000"/>
          </a:xfrm>
        </p:spPr>
        <p:txBody>
          <a:bodyPr anchor="b"/>
          <a:lstStyle>
            <a:lvl1pPr algn="ctr">
              <a:lnSpc>
                <a:spcPct val="100000"/>
              </a:lnSpc>
              <a:defRPr sz="4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252000" y="3636685"/>
            <a:ext cx="8640000" cy="2880000"/>
          </a:xfrm>
        </p:spPr>
        <p:txBody>
          <a:bodyPr lIns="72000" tIns="36000" rIns="72000" bIns="36000">
            <a:spAutoFit/>
          </a:bodyPr>
          <a:lstStyle>
            <a:lvl1pPr marL="0" indent="0" algn="ctr">
              <a:spcBef>
                <a:spcPts val="0"/>
              </a:spcBef>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altLang="ja-JP"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9" name="正方形/長方形 8">
            <a:extLst>
              <a:ext uri="{FF2B5EF4-FFF2-40B4-BE49-F238E27FC236}">
                <a16:creationId xmlns:a16="http://schemas.microsoft.com/office/drawing/2014/main" id="{52C69F41-E5CE-9B51-2702-B91DD4B6FFA9}"/>
              </a:ext>
            </a:extLst>
          </p:cNvPr>
          <p:cNvSpPr/>
          <p:nvPr userDrawn="1"/>
        </p:nvSpPr>
        <p:spPr>
          <a:xfrm>
            <a:off x="0" y="3339000"/>
            <a:ext cx="9144000" cy="180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73192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08000" y="1944412"/>
            <a:ext cx="2088000" cy="2268000"/>
          </a:xfrm>
        </p:spPr>
        <p:txBody>
          <a:bodyPr/>
          <a:lstStyle>
            <a:lvl1pPr marL="0" indent="0">
              <a:buNone/>
              <a:defRPr/>
            </a:lvl1pPr>
          </a:lstStyle>
          <a:p>
            <a:pPr lvl="0"/>
            <a:r>
              <a:rPr kumimoji="1" lang="ja-JP" altLang="en-US" dirty="0"/>
              <a:t>コンテンツ</a:t>
            </a:r>
          </a:p>
        </p:txBody>
      </p:sp>
      <p:sp>
        <p:nvSpPr>
          <p:cNvPr id="4" name="コンテンツ プレースホルダー 7">
            <a:extLst>
              <a:ext uri="{FF2B5EF4-FFF2-40B4-BE49-F238E27FC236}">
                <a16:creationId xmlns:a16="http://schemas.microsoft.com/office/drawing/2014/main" id="{600B8AAB-70AB-7284-161C-FDFF520D5271}"/>
              </a:ext>
            </a:extLst>
          </p:cNvPr>
          <p:cNvSpPr>
            <a:spLocks noGrp="1"/>
          </p:cNvSpPr>
          <p:nvPr>
            <p:ph sz="quarter" idx="16" hasCustomPrompt="1"/>
          </p:nvPr>
        </p:nvSpPr>
        <p:spPr>
          <a:xfrm>
            <a:off x="6786000" y="1944412"/>
            <a:ext cx="208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B4D1B12B-A9ED-9E44-0198-95A9E8DAB289}"/>
              </a:ext>
            </a:extLst>
          </p:cNvPr>
          <p:cNvSpPr>
            <a:spLocks noGrp="1"/>
          </p:cNvSpPr>
          <p:nvPr>
            <p:ph sz="quarter" idx="17" hasCustomPrompt="1"/>
          </p:nvPr>
        </p:nvSpPr>
        <p:spPr>
          <a:xfrm>
            <a:off x="4608000" y="4299780"/>
            <a:ext cx="2088000" cy="2268000"/>
          </a:xfrm>
        </p:spPr>
        <p:txBody>
          <a:bodyPr/>
          <a:lstStyle>
            <a:lvl1pPr marL="0" indent="0">
              <a:buNone/>
              <a:defRPr/>
            </a:lvl1pPr>
          </a:lstStyle>
          <a:p>
            <a:pPr lvl="0"/>
            <a:r>
              <a:rPr kumimoji="1" lang="ja-JP" altLang="en-US" dirty="0"/>
              <a:t>コンテンツ</a:t>
            </a:r>
          </a:p>
        </p:txBody>
      </p:sp>
      <p:sp>
        <p:nvSpPr>
          <p:cNvPr id="10" name="コンテンツ プレースホルダー 7">
            <a:extLst>
              <a:ext uri="{FF2B5EF4-FFF2-40B4-BE49-F238E27FC236}">
                <a16:creationId xmlns:a16="http://schemas.microsoft.com/office/drawing/2014/main" id="{E5129A22-7891-F36C-3EE4-39F4E104F6E8}"/>
              </a:ext>
            </a:extLst>
          </p:cNvPr>
          <p:cNvSpPr>
            <a:spLocks noGrp="1"/>
          </p:cNvSpPr>
          <p:nvPr>
            <p:ph sz="quarter" idx="18" hasCustomPrompt="1"/>
          </p:nvPr>
        </p:nvSpPr>
        <p:spPr>
          <a:xfrm>
            <a:off x="6786000" y="4299780"/>
            <a:ext cx="2088000" cy="2268000"/>
          </a:xfrm>
        </p:spPr>
        <p:txBody>
          <a:bodyPr/>
          <a:lstStyle>
            <a:lvl1pPr marL="0" indent="0">
              <a:buNone/>
              <a:defRPr/>
            </a:lvl1pPr>
          </a:lstStyle>
          <a:p>
            <a:pPr lvl="0"/>
            <a:r>
              <a:rPr kumimoji="1" lang="ja-JP" altLang="en-US" dirty="0"/>
              <a:t>コンテンツ</a:t>
            </a:r>
          </a:p>
        </p:txBody>
      </p:sp>
      <p:sp>
        <p:nvSpPr>
          <p:cNvPr id="11" name="コンテンツ プレースホルダー 7">
            <a:extLst>
              <a:ext uri="{FF2B5EF4-FFF2-40B4-BE49-F238E27FC236}">
                <a16:creationId xmlns:a16="http://schemas.microsoft.com/office/drawing/2014/main" id="{CA94CA87-9407-5FEB-9C4A-F4BDD1522FC2}"/>
              </a:ext>
            </a:extLst>
          </p:cNvPr>
          <p:cNvSpPr>
            <a:spLocks noGrp="1"/>
          </p:cNvSpPr>
          <p:nvPr>
            <p:ph sz="quarter" idx="19" hasCustomPrompt="1"/>
          </p:nvPr>
        </p:nvSpPr>
        <p:spPr>
          <a:xfrm>
            <a:off x="252000" y="1944412"/>
            <a:ext cx="2088000" cy="2268000"/>
          </a:xfrm>
        </p:spPr>
        <p:txBody>
          <a:bodyPr/>
          <a:lstStyle>
            <a:lvl1pPr marL="0" indent="0">
              <a:buNone/>
              <a:defRPr/>
            </a:lvl1pPr>
          </a:lstStyle>
          <a:p>
            <a:pPr lvl="0"/>
            <a:r>
              <a:rPr kumimoji="1" lang="ja-JP" altLang="en-US" dirty="0"/>
              <a:t>コンテンツ</a:t>
            </a:r>
          </a:p>
        </p:txBody>
      </p:sp>
      <p:sp>
        <p:nvSpPr>
          <p:cNvPr id="12" name="コンテンツ プレースホルダー 7">
            <a:extLst>
              <a:ext uri="{FF2B5EF4-FFF2-40B4-BE49-F238E27FC236}">
                <a16:creationId xmlns:a16="http://schemas.microsoft.com/office/drawing/2014/main" id="{5D3954CF-C562-4EAB-4C03-6A5A7287F147}"/>
              </a:ext>
            </a:extLst>
          </p:cNvPr>
          <p:cNvSpPr>
            <a:spLocks noGrp="1"/>
          </p:cNvSpPr>
          <p:nvPr>
            <p:ph sz="quarter" idx="20" hasCustomPrompt="1"/>
          </p:nvPr>
        </p:nvSpPr>
        <p:spPr>
          <a:xfrm>
            <a:off x="2430000" y="1944412"/>
            <a:ext cx="2088000" cy="2268000"/>
          </a:xfrm>
        </p:spPr>
        <p:txBody>
          <a:bodyPr/>
          <a:lstStyle>
            <a:lvl1pPr marL="0" indent="0">
              <a:buNone/>
              <a:defRPr/>
            </a:lvl1pPr>
          </a:lstStyle>
          <a:p>
            <a:pPr lvl="0"/>
            <a:r>
              <a:rPr kumimoji="1" lang="ja-JP" altLang="en-US" dirty="0"/>
              <a:t>コンテンツ</a:t>
            </a:r>
          </a:p>
        </p:txBody>
      </p:sp>
      <p:sp>
        <p:nvSpPr>
          <p:cNvPr id="13" name="コンテンツ プレースホルダー 7">
            <a:extLst>
              <a:ext uri="{FF2B5EF4-FFF2-40B4-BE49-F238E27FC236}">
                <a16:creationId xmlns:a16="http://schemas.microsoft.com/office/drawing/2014/main" id="{77F6C981-0DD1-69FA-CC9B-C2FD255DB2AA}"/>
              </a:ext>
            </a:extLst>
          </p:cNvPr>
          <p:cNvSpPr>
            <a:spLocks noGrp="1"/>
          </p:cNvSpPr>
          <p:nvPr>
            <p:ph sz="quarter" idx="21" hasCustomPrompt="1"/>
          </p:nvPr>
        </p:nvSpPr>
        <p:spPr>
          <a:xfrm>
            <a:off x="252000" y="4299780"/>
            <a:ext cx="2088000" cy="2268000"/>
          </a:xfrm>
        </p:spPr>
        <p:txBody>
          <a:bodyPr/>
          <a:lstStyle>
            <a:lvl1pPr marL="0" indent="0">
              <a:buNone/>
              <a:defRPr/>
            </a:lvl1pPr>
          </a:lstStyle>
          <a:p>
            <a:pPr lvl="0"/>
            <a:r>
              <a:rPr kumimoji="1" lang="ja-JP" altLang="en-US" dirty="0"/>
              <a:t>コンテンツ</a:t>
            </a:r>
          </a:p>
        </p:txBody>
      </p:sp>
      <p:sp>
        <p:nvSpPr>
          <p:cNvPr id="14" name="コンテンツ プレースホルダー 7">
            <a:extLst>
              <a:ext uri="{FF2B5EF4-FFF2-40B4-BE49-F238E27FC236}">
                <a16:creationId xmlns:a16="http://schemas.microsoft.com/office/drawing/2014/main" id="{C2770618-31D2-CD7E-5A3D-1C62C130698B}"/>
              </a:ext>
            </a:extLst>
          </p:cNvPr>
          <p:cNvSpPr>
            <a:spLocks noGrp="1"/>
          </p:cNvSpPr>
          <p:nvPr>
            <p:ph sz="quarter" idx="22" hasCustomPrompt="1"/>
          </p:nvPr>
        </p:nvSpPr>
        <p:spPr>
          <a:xfrm>
            <a:off x="2430000" y="4299780"/>
            <a:ext cx="2088000" cy="2268000"/>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295149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25055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252000" y="0"/>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405102"/>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24062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Tree>
    <p:extLst>
      <p:ext uri="{BB962C8B-B14F-4D97-AF65-F5344CB8AC3E}">
        <p14:creationId xmlns:p14="http://schemas.microsoft.com/office/powerpoint/2010/main" val="21635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6">
            <a:lumMod val="20000"/>
            <a:lumOff val="80000"/>
            <a:alpha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2000" y="3115650"/>
            <a:ext cx="8640000" cy="626701"/>
          </a:xfrm>
        </p:spPr>
        <p:txBody>
          <a:bodyPr anchor="ctr" anchorCtr="0"/>
          <a:lstStyle>
            <a:lvl1pPr algn="ctr">
              <a:lnSpc>
                <a:spcPct val="100000"/>
              </a:lnSpc>
              <a:defRPr sz="3600">
                <a:solidFill>
                  <a:schemeClr val="tx1"/>
                </a:solidFill>
              </a:defRPr>
            </a:lvl1p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52000" y="4589463"/>
            <a:ext cx="8640000" cy="1980000"/>
          </a:xfrm>
        </p:spPr>
        <p:txBody>
          <a:bodyPr lIns="72000" tIns="36000" rIns="72000" bIns="36000">
            <a:spAutoFit/>
          </a:bodyPr>
          <a:lstStyle>
            <a:lvl1pPr marL="0" indent="0" algn="ctr">
              <a:spcBef>
                <a:spcPts val="0"/>
              </a:spcBef>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dirty="0"/>
              <a:t>マスター テキストの書式設定</a:t>
            </a:r>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Tree>
    <p:extLst>
      <p:ext uri="{BB962C8B-B14F-4D97-AF65-F5344CB8AC3E}">
        <p14:creationId xmlns:p14="http://schemas.microsoft.com/office/powerpoint/2010/main" val="1148943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3" name="Content Placeholder 2"/>
          <p:cNvSpPr>
            <a:spLocks noGrp="1"/>
          </p:cNvSpPr>
          <p:nvPr>
            <p:ph idx="1"/>
          </p:nvPr>
        </p:nvSpPr>
        <p:spPr>
          <a:xfrm>
            <a:off x="252000" y="987781"/>
            <a:ext cx="8640000" cy="5580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00745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3" name="Content Placeholder 2"/>
          <p:cNvSpPr>
            <a:spLocks noGrp="1"/>
          </p:cNvSpPr>
          <p:nvPr>
            <p:ph idx="1"/>
          </p:nvPr>
        </p:nvSpPr>
        <p:spPr>
          <a:xfrm>
            <a:off x="252000" y="1944413"/>
            <a:ext cx="8640000" cy="462336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Tree>
    <p:extLst>
      <p:ext uri="{BB962C8B-B14F-4D97-AF65-F5344CB8AC3E}">
        <p14:creationId xmlns:p14="http://schemas.microsoft.com/office/powerpoint/2010/main" val="4132227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3" name="Content Placeholder 2"/>
          <p:cNvSpPr>
            <a:spLocks noGrp="1"/>
          </p:cNvSpPr>
          <p:nvPr>
            <p:ph idx="1"/>
          </p:nvPr>
        </p:nvSpPr>
        <p:spPr>
          <a:xfrm>
            <a:off x="6084000" y="1944413"/>
            <a:ext cx="2808000" cy="4623367"/>
          </a:xfrm>
        </p:spPr>
        <p:txBody>
          <a:bodyPr>
            <a:normAutofit/>
          </a:bodyPr>
          <a:lstStyle>
            <a:lvl1pPr>
              <a:defRPr sz="1800"/>
            </a:lvl1pPr>
            <a:lvl2pPr>
              <a:defRPr sz="1600"/>
            </a:lvl2pPr>
            <a:lvl3pPr>
              <a:defRPr sz="1400"/>
            </a:lvl3pPr>
            <a:lvl4pPr>
              <a:defRPr sz="1400"/>
            </a:lvl4pPr>
            <a:lvl5pPr>
              <a:defRPr sz="18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1999" y="1944413"/>
            <a:ext cx="5688000" cy="4623367"/>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2652598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4623367"/>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4248000" cy="4623367"/>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2581554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4623367"/>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424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CE378D23-12B5-C463-43E5-C5F0708AEFC4}"/>
              </a:ext>
            </a:extLst>
          </p:cNvPr>
          <p:cNvSpPr>
            <a:spLocks noGrp="1"/>
          </p:cNvSpPr>
          <p:nvPr>
            <p:ph sz="quarter" idx="16" hasCustomPrompt="1"/>
          </p:nvPr>
        </p:nvSpPr>
        <p:spPr>
          <a:xfrm>
            <a:off x="4644002" y="4299780"/>
            <a:ext cx="4248000" cy="2268000"/>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37248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2267999"/>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424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CE378D23-12B5-C463-43E5-C5F0708AEFC4}"/>
              </a:ext>
            </a:extLst>
          </p:cNvPr>
          <p:cNvSpPr>
            <a:spLocks noGrp="1"/>
          </p:cNvSpPr>
          <p:nvPr>
            <p:ph sz="quarter" idx="16" hasCustomPrompt="1"/>
          </p:nvPr>
        </p:nvSpPr>
        <p:spPr>
          <a:xfrm>
            <a:off x="4644002" y="4299780"/>
            <a:ext cx="4248000" cy="2268000"/>
          </a:xfrm>
        </p:spPr>
        <p:txBody>
          <a:bodyPr/>
          <a:lstStyle>
            <a:lvl1pPr marL="0" indent="0">
              <a:buNone/>
              <a:defRPr/>
            </a:lvl1pPr>
          </a:lstStyle>
          <a:p>
            <a:pPr lvl="0"/>
            <a:r>
              <a:rPr kumimoji="1" lang="ja-JP" altLang="en-US" dirty="0"/>
              <a:t>コンテンツ</a:t>
            </a:r>
          </a:p>
        </p:txBody>
      </p:sp>
      <p:sp>
        <p:nvSpPr>
          <p:cNvPr id="4" name="コンテンツ プレースホルダー 7">
            <a:extLst>
              <a:ext uri="{FF2B5EF4-FFF2-40B4-BE49-F238E27FC236}">
                <a16:creationId xmlns:a16="http://schemas.microsoft.com/office/drawing/2014/main" id="{7E37D472-7104-12F5-8F1F-7EDD2810643A}"/>
              </a:ext>
            </a:extLst>
          </p:cNvPr>
          <p:cNvSpPr>
            <a:spLocks noGrp="1"/>
          </p:cNvSpPr>
          <p:nvPr>
            <p:ph sz="quarter" idx="17" hasCustomPrompt="1"/>
          </p:nvPr>
        </p:nvSpPr>
        <p:spPr>
          <a:xfrm>
            <a:off x="251998" y="4299780"/>
            <a:ext cx="4248000" cy="2264985"/>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1311132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2000" y="166199"/>
            <a:ext cx="8640000" cy="405102"/>
          </a:xfrm>
        </p:spPr>
        <p:txBody>
          <a:bodyPr/>
          <a:lstStyle/>
          <a:p>
            <a:r>
              <a:rPr lang="ja-JP" altLang="en-US" dirty="0"/>
              <a:t>マスター タイトルの書式設定</a:t>
            </a:r>
            <a:endParaRPr lang="en-US" dirty="0"/>
          </a:p>
        </p:txBody>
      </p:sp>
      <p:sp>
        <p:nvSpPr>
          <p:cNvPr id="6" name="Slide Number Placeholder 5"/>
          <p:cNvSpPr>
            <a:spLocks noGrp="1"/>
          </p:cNvSpPr>
          <p:nvPr>
            <p:ph type="sldNum" sz="quarter" idx="12"/>
          </p:nvPr>
        </p:nvSpPr>
        <p:spPr/>
        <p:txBody>
          <a:bodyPr/>
          <a:lstStyle/>
          <a:p>
            <a:fld id="{26602F96-BD4F-446E-A302-AB24E3F32220}"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D744A5C-D666-CF2C-C6B4-DFBFAC10B83B}"/>
              </a:ext>
            </a:extLst>
          </p:cNvPr>
          <p:cNvSpPr/>
          <p:nvPr userDrawn="1"/>
        </p:nvSpPr>
        <p:spPr>
          <a:xfrm>
            <a:off x="252000" y="719501"/>
            <a:ext cx="8640000" cy="36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プレースホルダー 4">
            <a:extLst>
              <a:ext uri="{FF2B5EF4-FFF2-40B4-BE49-F238E27FC236}">
                <a16:creationId xmlns:a16="http://schemas.microsoft.com/office/drawing/2014/main" id="{B4393463-7C73-BBC9-7BF2-5BC3E5CA9D04}"/>
              </a:ext>
            </a:extLst>
          </p:cNvPr>
          <p:cNvSpPr>
            <a:spLocks noGrp="1"/>
          </p:cNvSpPr>
          <p:nvPr>
            <p:ph type="body" sz="quarter" idx="13" hasCustomPrompt="1"/>
          </p:nvPr>
        </p:nvSpPr>
        <p:spPr>
          <a:xfrm>
            <a:off x="252000" y="1203224"/>
            <a:ext cx="8640000" cy="380480"/>
          </a:xfrm>
        </p:spPr>
        <p:txBody>
          <a:bodyPr wrap="square" lIns="72000" tIns="36000" rIns="72000" bIns="36000" anchor="ctr" anchorCtr="0">
            <a:spAutoFit/>
          </a:bodyPr>
          <a:lstStyle>
            <a:lvl1pPr marL="0" indent="0" algn="ctr">
              <a:spcBef>
                <a:spcPts val="0"/>
              </a:spcBef>
              <a:spcAft>
                <a:spcPts val="600"/>
              </a:spcAft>
              <a:buNone/>
              <a:defRPr sz="2000" b="1"/>
            </a:lvl1pPr>
          </a:lstStyle>
          <a:p>
            <a:pPr lvl="0"/>
            <a:r>
              <a:rPr kumimoji="1" lang="ja-JP" altLang="en-US" dirty="0"/>
              <a:t>キーメッセージ</a:t>
            </a:r>
            <a:endParaRPr kumimoji="1" lang="en-US" altLang="ja-JP" dirty="0"/>
          </a:p>
        </p:txBody>
      </p:sp>
      <p:sp>
        <p:nvSpPr>
          <p:cNvPr id="8" name="コンテンツ プレースホルダー 7">
            <a:extLst>
              <a:ext uri="{FF2B5EF4-FFF2-40B4-BE49-F238E27FC236}">
                <a16:creationId xmlns:a16="http://schemas.microsoft.com/office/drawing/2014/main" id="{E832F347-4C60-26C5-BE25-0219F28FF745}"/>
              </a:ext>
            </a:extLst>
          </p:cNvPr>
          <p:cNvSpPr>
            <a:spLocks noGrp="1"/>
          </p:cNvSpPr>
          <p:nvPr>
            <p:ph sz="quarter" idx="14" hasCustomPrompt="1"/>
          </p:nvPr>
        </p:nvSpPr>
        <p:spPr>
          <a:xfrm>
            <a:off x="252000" y="1944413"/>
            <a:ext cx="4248000" cy="4623367"/>
          </a:xfrm>
        </p:spPr>
        <p:txBody>
          <a:bodyPr/>
          <a:lstStyle>
            <a:lvl1pPr marL="0" indent="0">
              <a:buNone/>
              <a:defRPr/>
            </a:lvl1pPr>
          </a:lstStyle>
          <a:p>
            <a:pPr lvl="0"/>
            <a:r>
              <a:rPr kumimoji="1" lang="ja-JP" altLang="en-US" dirty="0"/>
              <a:t>コンテンツ</a:t>
            </a:r>
          </a:p>
        </p:txBody>
      </p:sp>
      <p:sp>
        <p:nvSpPr>
          <p:cNvPr id="3" name="コンテンツ プレースホルダー 7">
            <a:extLst>
              <a:ext uri="{FF2B5EF4-FFF2-40B4-BE49-F238E27FC236}">
                <a16:creationId xmlns:a16="http://schemas.microsoft.com/office/drawing/2014/main" id="{E8D571EB-D98F-CC47-6365-EE8485EBAD3E}"/>
              </a:ext>
            </a:extLst>
          </p:cNvPr>
          <p:cNvSpPr>
            <a:spLocks noGrp="1"/>
          </p:cNvSpPr>
          <p:nvPr>
            <p:ph sz="quarter" idx="15" hasCustomPrompt="1"/>
          </p:nvPr>
        </p:nvSpPr>
        <p:spPr>
          <a:xfrm>
            <a:off x="4644002" y="1944412"/>
            <a:ext cx="2088000" cy="2268000"/>
          </a:xfrm>
        </p:spPr>
        <p:txBody>
          <a:bodyPr/>
          <a:lstStyle>
            <a:lvl1pPr marL="0" indent="0">
              <a:buNone/>
              <a:defRPr/>
            </a:lvl1pPr>
          </a:lstStyle>
          <a:p>
            <a:pPr lvl="0"/>
            <a:r>
              <a:rPr kumimoji="1" lang="ja-JP" altLang="en-US" dirty="0"/>
              <a:t>コンテンツ</a:t>
            </a:r>
          </a:p>
        </p:txBody>
      </p:sp>
      <p:sp>
        <p:nvSpPr>
          <p:cNvPr id="4" name="コンテンツ プレースホルダー 7">
            <a:extLst>
              <a:ext uri="{FF2B5EF4-FFF2-40B4-BE49-F238E27FC236}">
                <a16:creationId xmlns:a16="http://schemas.microsoft.com/office/drawing/2014/main" id="{600B8AAB-70AB-7284-161C-FDFF520D5271}"/>
              </a:ext>
            </a:extLst>
          </p:cNvPr>
          <p:cNvSpPr>
            <a:spLocks noGrp="1"/>
          </p:cNvSpPr>
          <p:nvPr>
            <p:ph sz="quarter" idx="16" hasCustomPrompt="1"/>
          </p:nvPr>
        </p:nvSpPr>
        <p:spPr>
          <a:xfrm>
            <a:off x="6786000" y="1944412"/>
            <a:ext cx="2088000" cy="2268000"/>
          </a:xfrm>
        </p:spPr>
        <p:txBody>
          <a:bodyPr/>
          <a:lstStyle>
            <a:lvl1pPr marL="0" indent="0">
              <a:buNone/>
              <a:defRPr/>
            </a:lvl1pPr>
          </a:lstStyle>
          <a:p>
            <a:pPr lvl="0"/>
            <a:r>
              <a:rPr kumimoji="1" lang="ja-JP" altLang="en-US" dirty="0"/>
              <a:t>コンテンツ</a:t>
            </a:r>
          </a:p>
        </p:txBody>
      </p:sp>
      <p:sp>
        <p:nvSpPr>
          <p:cNvPr id="9" name="コンテンツ プレースホルダー 7">
            <a:extLst>
              <a:ext uri="{FF2B5EF4-FFF2-40B4-BE49-F238E27FC236}">
                <a16:creationId xmlns:a16="http://schemas.microsoft.com/office/drawing/2014/main" id="{B4D1B12B-A9ED-9E44-0198-95A9E8DAB289}"/>
              </a:ext>
            </a:extLst>
          </p:cNvPr>
          <p:cNvSpPr>
            <a:spLocks noGrp="1"/>
          </p:cNvSpPr>
          <p:nvPr>
            <p:ph sz="quarter" idx="17" hasCustomPrompt="1"/>
          </p:nvPr>
        </p:nvSpPr>
        <p:spPr>
          <a:xfrm>
            <a:off x="4644002" y="4299780"/>
            <a:ext cx="2088000" cy="2268000"/>
          </a:xfrm>
        </p:spPr>
        <p:txBody>
          <a:bodyPr/>
          <a:lstStyle>
            <a:lvl1pPr marL="0" indent="0">
              <a:buNone/>
              <a:defRPr/>
            </a:lvl1pPr>
          </a:lstStyle>
          <a:p>
            <a:pPr lvl="0"/>
            <a:r>
              <a:rPr kumimoji="1" lang="ja-JP" altLang="en-US" dirty="0"/>
              <a:t>コンテンツ</a:t>
            </a:r>
          </a:p>
        </p:txBody>
      </p:sp>
      <p:sp>
        <p:nvSpPr>
          <p:cNvPr id="10" name="コンテンツ プレースホルダー 7">
            <a:extLst>
              <a:ext uri="{FF2B5EF4-FFF2-40B4-BE49-F238E27FC236}">
                <a16:creationId xmlns:a16="http://schemas.microsoft.com/office/drawing/2014/main" id="{E5129A22-7891-F36C-3EE4-39F4E104F6E8}"/>
              </a:ext>
            </a:extLst>
          </p:cNvPr>
          <p:cNvSpPr>
            <a:spLocks noGrp="1"/>
          </p:cNvSpPr>
          <p:nvPr>
            <p:ph sz="quarter" idx="18" hasCustomPrompt="1"/>
          </p:nvPr>
        </p:nvSpPr>
        <p:spPr>
          <a:xfrm>
            <a:off x="6786000" y="4299780"/>
            <a:ext cx="2088000" cy="2268000"/>
          </a:xfrm>
        </p:spPr>
        <p:txBody>
          <a:bodyPr/>
          <a:lstStyle>
            <a:lvl1pPr marL="0" indent="0">
              <a:buNone/>
              <a:defRPr/>
            </a:lvl1pPr>
          </a:lstStyle>
          <a:p>
            <a:pPr lvl="0"/>
            <a:r>
              <a:rPr kumimoji="1" lang="ja-JP" altLang="en-US" dirty="0"/>
              <a:t>コンテンツ</a:t>
            </a:r>
          </a:p>
        </p:txBody>
      </p:sp>
    </p:spTree>
    <p:extLst>
      <p:ext uri="{BB962C8B-B14F-4D97-AF65-F5344CB8AC3E}">
        <p14:creationId xmlns:p14="http://schemas.microsoft.com/office/powerpoint/2010/main" val="323839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00" y="166199"/>
            <a:ext cx="8640000" cy="405102"/>
          </a:xfrm>
          <a:prstGeom prst="rect">
            <a:avLst/>
          </a:prstGeom>
        </p:spPr>
        <p:txBody>
          <a:bodyPr vert="horz" wrap="square" lIns="72000" tIns="36000" rIns="72000" bIns="36000" rtlCol="0" anchor="ctr">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52000" y="987984"/>
            <a:ext cx="8640000" cy="5580000"/>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8604000" y="6600765"/>
            <a:ext cx="540000" cy="257369"/>
          </a:xfrm>
          <a:prstGeom prst="rect">
            <a:avLst/>
          </a:prstGeom>
        </p:spPr>
        <p:txBody>
          <a:bodyPr vert="horz" wrap="none" lIns="72000" tIns="36000" rIns="72000" bIns="36000" rtlCol="0" anchor="b" anchorCtr="0">
            <a:spAutoFit/>
          </a:bodyPr>
          <a:lstStyle>
            <a:lvl1pPr algn="r">
              <a:defRPr sz="1200">
                <a:solidFill>
                  <a:schemeClr val="tx1">
                    <a:tint val="82000"/>
                  </a:schemeClr>
                </a:solidFill>
              </a:defRPr>
            </a:lvl1pPr>
          </a:lstStyle>
          <a:p>
            <a:fld id="{26602F96-BD4F-446E-A302-AB24E3F32220}" type="slidenum">
              <a:rPr kumimoji="1" lang="ja-JP" altLang="en-US" smtClean="0"/>
              <a:pPr/>
              <a:t>‹#›</a:t>
            </a:fld>
            <a:endParaRPr kumimoji="1" lang="en-US" altLang="ja-JP" dirty="0"/>
          </a:p>
        </p:txBody>
      </p:sp>
    </p:spTree>
    <p:extLst>
      <p:ext uri="{BB962C8B-B14F-4D97-AF65-F5344CB8AC3E}">
        <p14:creationId xmlns:p14="http://schemas.microsoft.com/office/powerpoint/2010/main" val="231362015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9" r:id="rId4"/>
    <p:sldLayoutId id="2147483670" r:id="rId5"/>
    <p:sldLayoutId id="2147483672" r:id="rId6"/>
    <p:sldLayoutId id="2147483674" r:id="rId7"/>
    <p:sldLayoutId id="2147483675" r:id="rId8"/>
    <p:sldLayoutId id="2147483673" r:id="rId9"/>
    <p:sldLayoutId id="2147483676" r:id="rId10"/>
    <p:sldLayoutId id="2147483668" r:id="rId11"/>
    <p:sldLayoutId id="2147483677" r:id="rId12"/>
    <p:sldLayoutId id="2147483667" r:id="rId13"/>
  </p:sldLayoutIdLst>
  <p:hf hdr="0" ftr="0" dt="0"/>
  <p:txStyles>
    <p:titleStyle>
      <a:lvl1pPr algn="l" defTabSz="914400" rtl="0" eaLnBrk="1" latinLnBrk="0" hangingPunct="1">
        <a:lnSpc>
          <a:spcPct val="90000"/>
        </a:lnSpc>
        <a:spcBef>
          <a:spcPct val="0"/>
        </a:spcBef>
        <a:buNone/>
        <a:defRPr kumimoji="1" sz="2400" b="1" kern="1200">
          <a:solidFill>
            <a:schemeClr val="accent6"/>
          </a:solidFill>
          <a:latin typeface="+mj-lt"/>
          <a:ea typeface="+mj-ea"/>
          <a:cs typeface="+mj-cs"/>
        </a:defRPr>
      </a:lvl1pPr>
    </p:titleStyle>
    <p:bodyStyle>
      <a:lvl1pPr marL="273050" indent="-273050" algn="l" defTabSz="914400" rtl="0" eaLnBrk="1" latinLnBrk="0" hangingPunct="1">
        <a:lnSpc>
          <a:spcPct val="100000"/>
        </a:lnSpc>
        <a:spcBef>
          <a:spcPts val="600"/>
        </a:spcBef>
        <a:buFont typeface="Wingdings" panose="05000000000000000000" pitchFamily="2" charset="2"/>
        <a:buChar char="l"/>
        <a:defRPr kumimoji="1" sz="2000" kern="1200">
          <a:solidFill>
            <a:schemeClr val="tx1"/>
          </a:solidFill>
          <a:latin typeface="+mn-lt"/>
          <a:ea typeface="+mn-ea"/>
          <a:cs typeface="+mn-cs"/>
        </a:defRPr>
      </a:lvl1pPr>
      <a:lvl2pPr marL="536575" indent="-263525" algn="l" defTabSz="914400" rtl="0" eaLnBrk="1" latinLnBrk="0" hangingPunct="1">
        <a:lnSpc>
          <a:spcPct val="100000"/>
        </a:lnSpc>
        <a:spcBef>
          <a:spcPts val="600"/>
        </a:spcBef>
        <a:buClr>
          <a:schemeClr val="tx1">
            <a:lumMod val="85000"/>
            <a:lumOff val="15000"/>
          </a:schemeClr>
        </a:buClr>
        <a:buFont typeface="Wingdings" panose="05000000000000000000" pitchFamily="2" charset="2"/>
        <a:buChar char="Ø"/>
        <a:defRPr kumimoji="1" sz="1800" kern="1200">
          <a:solidFill>
            <a:schemeClr val="tx1">
              <a:lumMod val="85000"/>
              <a:lumOff val="15000"/>
            </a:schemeClr>
          </a:solidFill>
          <a:latin typeface="+mn-lt"/>
          <a:ea typeface="+mn-ea"/>
          <a:cs typeface="+mn-cs"/>
        </a:defRPr>
      </a:lvl2pPr>
      <a:lvl3pPr marL="809625" indent="-179388" algn="l" defTabSz="914400" rtl="0" eaLnBrk="1" latinLnBrk="0" hangingPunct="1">
        <a:lnSpc>
          <a:spcPct val="100000"/>
        </a:lnSpc>
        <a:spcBef>
          <a:spcPts val="600"/>
        </a:spcBef>
        <a:buClr>
          <a:schemeClr val="tx1">
            <a:lumMod val="65000"/>
            <a:lumOff val="35000"/>
          </a:schemeClr>
        </a:buClr>
        <a:buFont typeface="Arial" panose="020B0604020202020204" pitchFamily="34" charset="0"/>
        <a:buChar char="•"/>
        <a:defRPr kumimoji="1" sz="1600" kern="1200">
          <a:solidFill>
            <a:schemeClr val="tx1">
              <a:lumMod val="65000"/>
              <a:lumOff val="35000"/>
            </a:schemeClr>
          </a:solidFill>
          <a:latin typeface="+mn-lt"/>
          <a:ea typeface="+mn-ea"/>
          <a:cs typeface="+mn-cs"/>
        </a:defRPr>
      </a:lvl3pPr>
      <a:lvl4pPr marL="809625" indent="-273050" algn="l" defTabSz="914400" rtl="0" eaLnBrk="1" latinLnBrk="0" hangingPunct="1">
        <a:lnSpc>
          <a:spcPct val="100000"/>
        </a:lnSpc>
        <a:spcBef>
          <a:spcPts val="600"/>
        </a:spcBef>
        <a:buClr>
          <a:schemeClr val="tx1">
            <a:lumMod val="65000"/>
            <a:lumOff val="35000"/>
          </a:schemeClr>
        </a:buClr>
        <a:buFont typeface="BIZ UDPゴシック" panose="020B0400000000000000" pitchFamily="50" charset="-128"/>
        <a:buChar char="※"/>
        <a:defRPr kumimoji="1" sz="1600" kern="1200">
          <a:solidFill>
            <a:schemeClr val="tx1">
              <a:lumMod val="65000"/>
              <a:lumOff val="35000"/>
            </a:schemeClr>
          </a:solidFill>
          <a:latin typeface="+mn-lt"/>
          <a:ea typeface="+mn-ea"/>
          <a:cs typeface="+mn-cs"/>
        </a:defRPr>
      </a:lvl4pPr>
      <a:lvl5pPr marL="273050" indent="-273050" algn="l" defTabSz="914400" rtl="0" eaLnBrk="1" latinLnBrk="0" hangingPunct="1">
        <a:lnSpc>
          <a:spcPct val="100000"/>
        </a:lnSpc>
        <a:spcBef>
          <a:spcPts val="600"/>
        </a:spcBef>
        <a:buFont typeface="BIZ UDPゴシック" panose="020B0400000000000000" pitchFamily="50" charset="-128"/>
        <a:buChar char="➡"/>
        <a:defRPr kumimoji="1"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16.xml"/><Relationship Id="rId4" Type="http://schemas.openxmlformats.org/officeDocument/2006/relationships/chart" Target="../charts/chart15.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18.xml"/><Relationship Id="rId4" Type="http://schemas.openxmlformats.org/officeDocument/2006/relationships/chart" Target="../charts/chart17.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chart" Target="../charts/char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4.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9.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image" Target="../media/image2.svg"/><Relationship Id="rId7"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10.xml"/><Relationship Id="rId6" Type="http://schemas.openxmlformats.org/officeDocument/2006/relationships/chart" Target="../charts/chart10.xml"/><Relationship Id="rId11" Type="http://schemas.openxmlformats.org/officeDocument/2006/relationships/image" Target="../media/image3.png"/><Relationship Id="rId5" Type="http://schemas.openxmlformats.org/officeDocument/2006/relationships/chart" Target="../charts/chart9.xml"/><Relationship Id="rId10" Type="http://schemas.openxmlformats.org/officeDocument/2006/relationships/chart" Target="../charts/chart14.xml"/><Relationship Id="rId4" Type="http://schemas.openxmlformats.org/officeDocument/2006/relationships/chart" Target="../charts/chart8.xml"/><Relationship Id="rId9" Type="http://schemas.openxmlformats.org/officeDocument/2006/relationships/chart" Target="../charts/char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3F4931-9C94-EBC9-8EF9-22874DDF08F5}"/>
              </a:ext>
            </a:extLst>
          </p:cNvPr>
          <p:cNvSpPr>
            <a:spLocks noGrp="1"/>
          </p:cNvSpPr>
          <p:nvPr>
            <p:ph type="ctrTitle"/>
          </p:nvPr>
        </p:nvSpPr>
        <p:spPr>
          <a:xfrm>
            <a:off x="252000" y="1548174"/>
            <a:ext cx="8640000" cy="1673141"/>
          </a:xfrm>
        </p:spPr>
        <p:txBody>
          <a:bodyPr/>
          <a:lstStyle/>
          <a:p>
            <a:r>
              <a:rPr kumimoji="1" lang="ja-JP" altLang="en-US" sz="3200" dirty="0"/>
              <a:t>障害福祉現場の賃上げ状況調査</a:t>
            </a:r>
            <a:br>
              <a:rPr kumimoji="1" lang="ja-JP" altLang="en-US" sz="3200" dirty="0"/>
            </a:br>
            <a:br>
              <a:rPr kumimoji="1" lang="ja-JP" altLang="en-US" sz="3200" dirty="0"/>
            </a:br>
            <a:r>
              <a:rPr kumimoji="1" lang="ja-JP" altLang="en-US" dirty="0"/>
              <a:t>調査結果と提言</a:t>
            </a:r>
            <a:r>
              <a:rPr lang="ja-JP" altLang="en-US" dirty="0"/>
              <a:t>･</a:t>
            </a:r>
            <a:r>
              <a:rPr kumimoji="1" lang="ja-JP" altLang="en-US" dirty="0"/>
              <a:t>要望</a:t>
            </a:r>
          </a:p>
        </p:txBody>
      </p:sp>
      <p:sp>
        <p:nvSpPr>
          <p:cNvPr id="3" name="字幕 2">
            <a:extLst>
              <a:ext uri="{FF2B5EF4-FFF2-40B4-BE49-F238E27FC236}">
                <a16:creationId xmlns:a16="http://schemas.microsoft.com/office/drawing/2014/main" id="{053B702C-658E-55A8-2F14-C61B8FCF6047}"/>
              </a:ext>
            </a:extLst>
          </p:cNvPr>
          <p:cNvSpPr>
            <a:spLocks noGrp="1"/>
          </p:cNvSpPr>
          <p:nvPr>
            <p:ph type="subTitle" idx="1"/>
          </p:nvPr>
        </p:nvSpPr>
        <p:spPr>
          <a:xfrm>
            <a:off x="252001" y="3636685"/>
            <a:ext cx="8639998" cy="349702"/>
          </a:xfrm>
        </p:spPr>
        <p:txBody>
          <a:bodyPr wrap="square">
            <a:spAutoFit/>
          </a:bodyPr>
          <a:lstStyle/>
          <a:p>
            <a:r>
              <a:rPr kumimoji="1" lang="ja-JP" altLang="en-US" sz="1800" dirty="0"/>
              <a:t>令和</a:t>
            </a:r>
            <a:r>
              <a:rPr lang="en-US" altLang="ja-JP" sz="1800" dirty="0"/>
              <a:t>7</a:t>
            </a:r>
            <a:r>
              <a:rPr lang="ja-JP" altLang="en-US" sz="1800" dirty="0"/>
              <a:t>年</a:t>
            </a:r>
            <a:r>
              <a:rPr lang="en-US" altLang="ja-JP" sz="1800" dirty="0"/>
              <a:t>10</a:t>
            </a:r>
            <a:r>
              <a:rPr lang="ja-JP" altLang="en-US" sz="1800" dirty="0"/>
              <a:t>月</a:t>
            </a:r>
            <a:r>
              <a:rPr lang="en-US" altLang="ja-JP" sz="1800" dirty="0"/>
              <a:t>21</a:t>
            </a:r>
            <a:r>
              <a:rPr lang="ja-JP" altLang="en-US" sz="1800" dirty="0"/>
              <a:t>日</a:t>
            </a:r>
            <a:endParaRPr lang="en-US" altLang="ja-JP" sz="1800" dirty="0"/>
          </a:p>
        </p:txBody>
      </p:sp>
      <p:sp>
        <p:nvSpPr>
          <p:cNvPr id="4" name="テキスト ボックス 3">
            <a:extLst>
              <a:ext uri="{FF2B5EF4-FFF2-40B4-BE49-F238E27FC236}">
                <a16:creationId xmlns:a16="http://schemas.microsoft.com/office/drawing/2014/main" id="{6DDCC91F-4F20-4583-A188-17EFE84BB2BF}"/>
              </a:ext>
            </a:extLst>
          </p:cNvPr>
          <p:cNvSpPr txBox="1"/>
          <p:nvPr/>
        </p:nvSpPr>
        <p:spPr>
          <a:xfrm>
            <a:off x="409312" y="4373689"/>
            <a:ext cx="3877985" cy="1858329"/>
          </a:xfrm>
          <a:prstGeom prst="rect">
            <a:avLst/>
          </a:prstGeom>
          <a:noFill/>
        </p:spPr>
        <p:txBody>
          <a:bodyPr wrap="none" rtlCol="0">
            <a:spAutoFit/>
          </a:bodyPr>
          <a:lstStyle/>
          <a:p>
            <a:pPr>
              <a:lnSpc>
                <a:spcPct val="120000"/>
              </a:lnSpc>
              <a:spcAft>
                <a:spcPts val="1200"/>
              </a:spcAft>
            </a:pPr>
            <a:r>
              <a:rPr kumimoji="1" lang="ja-JP" altLang="en-US" sz="1400" dirty="0">
                <a:solidFill>
                  <a:schemeClr val="tx1">
                    <a:lumMod val="75000"/>
                    <a:lumOff val="25000"/>
                  </a:schemeClr>
                </a:solidFill>
              </a:rPr>
              <a:t>公益財団法人</a:t>
            </a:r>
            <a:r>
              <a:rPr kumimoji="1" lang="ja-JP" altLang="en-US" dirty="0"/>
              <a:t> </a:t>
            </a:r>
            <a:r>
              <a:rPr kumimoji="1" lang="ja-JP" altLang="en-US" b="1" dirty="0"/>
              <a:t>日本知的障害者福祉協会</a:t>
            </a:r>
          </a:p>
          <a:p>
            <a:pPr>
              <a:lnSpc>
                <a:spcPct val="120000"/>
              </a:lnSpc>
              <a:spcAft>
                <a:spcPts val="1200"/>
              </a:spcAft>
            </a:pPr>
            <a:r>
              <a:rPr kumimoji="1" lang="ja-JP" altLang="en-US" sz="1400" dirty="0">
                <a:solidFill>
                  <a:schemeClr val="tx1">
                    <a:lumMod val="75000"/>
                    <a:lumOff val="25000"/>
                  </a:schemeClr>
                </a:solidFill>
              </a:rPr>
              <a:t>社会福祉法人</a:t>
            </a:r>
            <a:r>
              <a:rPr kumimoji="1" lang="ja-JP" altLang="en-US" dirty="0">
                <a:solidFill>
                  <a:schemeClr val="tx1">
                    <a:lumMod val="75000"/>
                    <a:lumOff val="25000"/>
                  </a:schemeClr>
                </a:solidFill>
              </a:rPr>
              <a:t> </a:t>
            </a:r>
            <a:r>
              <a:rPr kumimoji="1" lang="ja-JP" altLang="en-US" sz="1600" dirty="0">
                <a:solidFill>
                  <a:schemeClr val="tx1">
                    <a:lumMod val="75000"/>
                    <a:lumOff val="25000"/>
                  </a:schemeClr>
                </a:solidFill>
              </a:rPr>
              <a:t>全国社会福祉協議会</a:t>
            </a:r>
            <a:br>
              <a:rPr kumimoji="1" lang="en-US" altLang="ja-JP" sz="1600" dirty="0">
                <a:solidFill>
                  <a:schemeClr val="tx1">
                    <a:lumMod val="75000"/>
                    <a:lumOff val="25000"/>
                  </a:schemeClr>
                </a:solidFill>
              </a:rPr>
            </a:br>
            <a:r>
              <a:rPr kumimoji="1" lang="ja-JP" altLang="en-US" b="1" dirty="0"/>
              <a:t>　全国社会就労センター協議会</a:t>
            </a:r>
            <a:br>
              <a:rPr kumimoji="1" lang="en-US" altLang="ja-JP" b="1" dirty="0"/>
            </a:br>
            <a:r>
              <a:rPr kumimoji="1" lang="ja-JP" altLang="en-US" b="1" dirty="0"/>
              <a:t>　全国身体障害者施設協議会</a:t>
            </a:r>
            <a:br>
              <a:rPr kumimoji="1" lang="en-US" altLang="ja-JP" b="1" dirty="0"/>
            </a:br>
            <a:r>
              <a:rPr kumimoji="1" lang="ja-JP" altLang="en-US" b="1" dirty="0"/>
              <a:t>　全国社会福祉法人経営者協議会</a:t>
            </a:r>
          </a:p>
        </p:txBody>
      </p:sp>
      <p:sp>
        <p:nvSpPr>
          <p:cNvPr id="5" name="テキスト ボックス 4">
            <a:extLst>
              <a:ext uri="{FF2B5EF4-FFF2-40B4-BE49-F238E27FC236}">
                <a16:creationId xmlns:a16="http://schemas.microsoft.com/office/drawing/2014/main" id="{5D49D5B9-B659-6862-E9F7-BDE72FDDCAAD}"/>
              </a:ext>
            </a:extLst>
          </p:cNvPr>
          <p:cNvSpPr txBox="1"/>
          <p:nvPr/>
        </p:nvSpPr>
        <p:spPr>
          <a:xfrm>
            <a:off x="4648533" y="4373689"/>
            <a:ext cx="4243469" cy="1833707"/>
          </a:xfrm>
          <a:prstGeom prst="rect">
            <a:avLst/>
          </a:prstGeom>
          <a:noFill/>
        </p:spPr>
        <p:txBody>
          <a:bodyPr wrap="none" rtlCol="0">
            <a:spAutoFit/>
          </a:bodyPr>
          <a:lstStyle/>
          <a:p>
            <a:pPr>
              <a:lnSpc>
                <a:spcPct val="120000"/>
              </a:lnSpc>
              <a:spcAft>
                <a:spcPts val="1200"/>
              </a:spcAft>
            </a:pPr>
            <a:r>
              <a:rPr kumimoji="1" lang="ja-JP" altLang="en-US" b="1" dirty="0"/>
              <a:t>全国身体障害者福祉施設協議会</a:t>
            </a:r>
          </a:p>
          <a:p>
            <a:pPr>
              <a:lnSpc>
                <a:spcPct val="120000"/>
              </a:lnSpc>
              <a:spcAft>
                <a:spcPts val="1200"/>
              </a:spcAft>
            </a:pPr>
            <a:r>
              <a:rPr kumimoji="1" lang="ja-JP" altLang="en-US" sz="1400" spc="-150" dirty="0">
                <a:solidFill>
                  <a:schemeClr val="tx1">
                    <a:lumMod val="75000"/>
                    <a:lumOff val="25000"/>
                  </a:schemeClr>
                </a:solidFill>
              </a:rPr>
              <a:t>特定非営利活動法人</a:t>
            </a:r>
            <a:r>
              <a:rPr kumimoji="1" lang="ja-JP" altLang="en-US" dirty="0"/>
              <a:t> </a:t>
            </a:r>
            <a:r>
              <a:rPr kumimoji="1" lang="ja-JP" altLang="en-US" b="1" dirty="0"/>
              <a:t>日本相談支援専門員協会</a:t>
            </a:r>
          </a:p>
          <a:p>
            <a:pPr>
              <a:lnSpc>
                <a:spcPct val="120000"/>
              </a:lnSpc>
              <a:spcAft>
                <a:spcPts val="1200"/>
              </a:spcAft>
            </a:pPr>
            <a:r>
              <a:rPr kumimoji="1" lang="ja-JP" altLang="en-US" sz="1400" dirty="0">
                <a:solidFill>
                  <a:schemeClr val="tx1">
                    <a:lumMod val="75000"/>
                    <a:lumOff val="25000"/>
                  </a:schemeClr>
                </a:solidFill>
              </a:rPr>
              <a:t>一般社団法人</a:t>
            </a:r>
            <a:r>
              <a:rPr kumimoji="1" lang="ja-JP" altLang="en-US" dirty="0"/>
              <a:t> </a:t>
            </a:r>
            <a:r>
              <a:rPr kumimoji="1" lang="ja-JP" altLang="en-US" b="1" dirty="0"/>
              <a:t>全国介護事業者連盟</a:t>
            </a:r>
          </a:p>
          <a:p>
            <a:pPr>
              <a:lnSpc>
                <a:spcPct val="120000"/>
              </a:lnSpc>
              <a:spcAft>
                <a:spcPts val="1200"/>
              </a:spcAft>
            </a:pPr>
            <a:r>
              <a:rPr kumimoji="1" lang="ja-JP" altLang="en-US" sz="1400" dirty="0">
                <a:solidFill>
                  <a:schemeClr val="tx1">
                    <a:lumMod val="75000"/>
                    <a:lumOff val="25000"/>
                  </a:schemeClr>
                </a:solidFill>
              </a:rPr>
              <a:t>一般社団法人</a:t>
            </a:r>
            <a:r>
              <a:rPr kumimoji="1" lang="ja-JP" altLang="en-US" dirty="0"/>
              <a:t> </a:t>
            </a:r>
            <a:r>
              <a:rPr kumimoji="1" lang="ja-JP" altLang="en-US" b="1" dirty="0"/>
              <a:t>全国児童発達支援協議会</a:t>
            </a:r>
          </a:p>
        </p:txBody>
      </p:sp>
      <p:cxnSp>
        <p:nvCxnSpPr>
          <p:cNvPr id="7" name="直線コネクタ 6">
            <a:extLst>
              <a:ext uri="{FF2B5EF4-FFF2-40B4-BE49-F238E27FC236}">
                <a16:creationId xmlns:a16="http://schemas.microsoft.com/office/drawing/2014/main" id="{04FA375B-7094-405B-F15C-A9B14C65329A}"/>
              </a:ext>
            </a:extLst>
          </p:cNvPr>
          <p:cNvCxnSpPr>
            <a:cxnSpLocks/>
          </p:cNvCxnSpPr>
          <p:nvPr/>
        </p:nvCxnSpPr>
        <p:spPr>
          <a:xfrm>
            <a:off x="4572000" y="4363858"/>
            <a:ext cx="0" cy="1872000"/>
          </a:xfrm>
          <a:prstGeom prst="line">
            <a:avLst/>
          </a:prstGeom>
          <a:ln w="1270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54996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経営上の課題</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10</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0" y="903142"/>
            <a:ext cx="9144000" cy="1611586"/>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ほぼすべての事業所が経営上の課題を感じている</a:t>
            </a:r>
            <a:endParaRPr lang="en-US" altLang="ja-JP" sz="1800" b="0" dirty="0">
              <a:solidFill>
                <a:prstClr val="black"/>
              </a:solidFill>
              <a:latin typeface="BIZ UDPゴシック"/>
              <a:ea typeface="BIZ UDゴシック"/>
            </a:endParaRPr>
          </a:p>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その多くが課題として、</a:t>
            </a: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物価高騰の影響と人材確保難</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を挙げている</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物価高騰に加え、人材確保難など経営環境が厳しくなるなかで、</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福祉サービスの継続のためにも、報酬の引上げが必要</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さらなる財政支援がなければ、他産業への人材流出が避けられない</a:t>
            </a:r>
            <a:endParaRPr kumimoji="1" lang="en-US" altLang="ja-JP"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4" name="コンテンツ プレースホルダー 13">
            <a:extLst>
              <a:ext uri="{FF2B5EF4-FFF2-40B4-BE49-F238E27FC236}">
                <a16:creationId xmlns:a16="http://schemas.microsoft.com/office/drawing/2014/main" id="{5FAD4A9B-E965-68C0-1EBF-623869878C5B}"/>
              </a:ext>
            </a:extLst>
          </p:cNvPr>
          <p:cNvGraphicFramePr>
            <a:graphicFrameLocks noGrp="1"/>
          </p:cNvGraphicFramePr>
          <p:nvPr>
            <p:ph sz="quarter" idx="15"/>
            <p:extLst>
              <p:ext uri="{D42A27DB-BD31-4B8C-83A1-F6EECF244321}">
                <p14:modId xmlns:p14="http://schemas.microsoft.com/office/powerpoint/2010/main" val="1870277284"/>
              </p:ext>
            </p:extLst>
          </p:nvPr>
        </p:nvGraphicFramePr>
        <p:xfrm>
          <a:off x="3317818" y="2792866"/>
          <a:ext cx="5574182" cy="23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38602033"/>
              </p:ext>
            </p:extLst>
          </p:nvPr>
        </p:nvGraphicFramePr>
        <p:xfrm>
          <a:off x="251998" y="2793607"/>
          <a:ext cx="3240000" cy="2880000"/>
        </p:xfrm>
        <a:graphic>
          <a:graphicData uri="http://schemas.openxmlformats.org/drawingml/2006/chart">
            <c:chart xmlns:c="http://schemas.openxmlformats.org/drawingml/2006/chart" xmlns:r="http://schemas.openxmlformats.org/officeDocument/2006/relationships" r:id="rId5"/>
          </a:graphicData>
        </a:graphic>
      </p:graphicFrame>
      <p:sp>
        <p:nvSpPr>
          <p:cNvPr id="5" name="テキスト ボックス 4">
            <a:extLst>
              <a:ext uri="{FF2B5EF4-FFF2-40B4-BE49-F238E27FC236}">
                <a16:creationId xmlns:a16="http://schemas.microsoft.com/office/drawing/2014/main" id="{5C9193CB-CCDA-3BDF-05D5-DE793A5614BA}"/>
              </a:ext>
            </a:extLst>
          </p:cNvPr>
          <p:cNvSpPr txBox="1"/>
          <p:nvPr/>
        </p:nvSpPr>
        <p:spPr>
          <a:xfrm>
            <a:off x="8316684" y="3773901"/>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(92.2%)</a:t>
            </a:r>
            <a:endParaRPr kumimoji="1" lang="ja-JP" altLang="en-US" sz="1050" dirty="0">
              <a:solidFill>
                <a:schemeClr val="tx1">
                  <a:lumMod val="75000"/>
                  <a:lumOff val="25000"/>
                </a:schemeClr>
              </a:solidFill>
              <a:latin typeface="+mn-ea"/>
            </a:endParaRPr>
          </a:p>
        </p:txBody>
      </p:sp>
      <p:sp>
        <p:nvSpPr>
          <p:cNvPr id="6" name="テキスト ボックス 5">
            <a:extLst>
              <a:ext uri="{FF2B5EF4-FFF2-40B4-BE49-F238E27FC236}">
                <a16:creationId xmlns:a16="http://schemas.microsoft.com/office/drawing/2014/main" id="{1A01F732-E06B-B7FD-D7D3-570228C089DA}"/>
              </a:ext>
            </a:extLst>
          </p:cNvPr>
          <p:cNvSpPr txBox="1"/>
          <p:nvPr/>
        </p:nvSpPr>
        <p:spPr>
          <a:xfrm>
            <a:off x="7885612" y="4627513"/>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(76.0%)</a:t>
            </a:r>
            <a:endParaRPr kumimoji="1" lang="ja-JP" altLang="en-US" sz="1050" dirty="0">
              <a:solidFill>
                <a:schemeClr val="tx1">
                  <a:lumMod val="75000"/>
                  <a:lumOff val="25000"/>
                </a:schemeClr>
              </a:solidFill>
              <a:latin typeface="+mn-ea"/>
            </a:endParaRPr>
          </a:p>
        </p:txBody>
      </p:sp>
      <p:sp>
        <p:nvSpPr>
          <p:cNvPr id="18" name="矢印: 右 17">
            <a:extLst>
              <a:ext uri="{FF2B5EF4-FFF2-40B4-BE49-F238E27FC236}">
                <a16:creationId xmlns:a16="http://schemas.microsoft.com/office/drawing/2014/main" id="{107F0219-F6CD-C9BE-BF14-82C46DCB61FC}"/>
              </a:ext>
            </a:extLst>
          </p:cNvPr>
          <p:cNvSpPr/>
          <p:nvPr/>
        </p:nvSpPr>
        <p:spPr>
          <a:xfrm>
            <a:off x="3562081" y="4994067"/>
            <a:ext cx="360000" cy="360000"/>
          </a:xfrm>
          <a:prstGeom prst="rightArrow">
            <a:avLst/>
          </a:prstGeom>
          <a:solidFill>
            <a:schemeClr val="accent2"/>
          </a:solidFill>
          <a:ln>
            <a:noFill/>
          </a:ln>
          <a:scene3d>
            <a:camera prst="orthographicFront">
              <a:rot lat="0" lon="0" rev="270000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BBE618B0-B7B3-2365-0F76-39FD15F4D536}"/>
              </a:ext>
            </a:extLst>
          </p:cNvPr>
          <p:cNvSpPr txBox="1"/>
          <p:nvPr/>
        </p:nvSpPr>
        <p:spPr>
          <a:xfrm>
            <a:off x="252001" y="5815935"/>
            <a:ext cx="8639999" cy="784830"/>
          </a:xfrm>
          <a:prstGeom prst="rect">
            <a:avLst/>
          </a:prstGeom>
          <a:solidFill>
            <a:schemeClr val="accent2">
              <a:lumMod val="20000"/>
              <a:lumOff val="80000"/>
            </a:schemeClr>
          </a:solidFill>
          <a:ln>
            <a:noFill/>
            <a:prstDash val="dash"/>
          </a:ln>
        </p:spPr>
        <p:txBody>
          <a:bodyPr wrap="square">
            <a:spAutoFit/>
          </a:bodyPr>
          <a:lstStyle/>
          <a:p>
            <a:r>
              <a:rPr lang="ja-JP" altLang="en-US" sz="900" b="1" dirty="0">
                <a:latin typeface="Meiryo UI" panose="020B0604030504040204" pitchFamily="50" charset="-128"/>
                <a:ea typeface="Meiryo UI" panose="020B0604030504040204" pitchFamily="50" charset="-128"/>
              </a:rPr>
              <a:t>「その他」（自由記述）の主な内容</a:t>
            </a:r>
          </a:p>
          <a:p>
            <a:r>
              <a:rPr lang="ja-JP" altLang="en-US" sz="900" dirty="0">
                <a:latin typeface="Meiryo UI" panose="020B0604030504040204" pitchFamily="50" charset="-128"/>
                <a:ea typeface="Meiryo UI" panose="020B0604030504040204" pitchFamily="50" charset="-128"/>
              </a:rPr>
              <a:t>◆最低賃金の上昇と報酬単価の乖離が深刻で、収入が追いつかず人件費が経営を圧迫している。　◆処遇改善加算の対象外業務や職種があり、法人負担が重くなっている。　◆人材確保が困難であり、他業種との賃金格差や高齢化も影響している。特に夜勤・専門職・地方では深刻。　◆施設の老朽化と修繕費・建替費用の捻出が難しく、補助金が足りず法人の持ち出しが増加。　◆新規事業・事業拡大のための資金確保が困難で、設備投資をためらう状況。　◆報酬改定の頻度が少なく制度が複雑で、経営予測や計画が立てにくい。　◆定員割れ・利用者の高齢化・入院などで稼働率が不安定になり、収入減につながっている。　◆送迎加算・相談支援の報酬が低すぎるという不満が多く、事業継続に支障がある。</a:t>
            </a:r>
          </a:p>
        </p:txBody>
      </p:sp>
    </p:spTree>
    <p:extLst>
      <p:ext uri="{BB962C8B-B14F-4D97-AF65-F5344CB8AC3E}">
        <p14:creationId xmlns:p14="http://schemas.microsoft.com/office/powerpoint/2010/main" val="1317035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賃上げを行う上での課題</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11</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252000" y="903142"/>
            <a:ext cx="8640000" cy="1611586"/>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大半の事業所が賃上げを行う上での課題を感じている</a:t>
            </a:r>
          </a:p>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物価高騰や最低賃金引上げ</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のなかで</a:t>
            </a:r>
            <a:br>
              <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rPr>
            </a:b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現行の報酬では十分な賃上げができないとの回答が多数</a:t>
            </a:r>
            <a:endPar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物価指数や全産業の賃上げに連動した報酬水準の仕組みがないなかで</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賃上げ余力は残っていない</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4" name="コンテンツ プレースホルダー 13">
            <a:extLst>
              <a:ext uri="{FF2B5EF4-FFF2-40B4-BE49-F238E27FC236}">
                <a16:creationId xmlns:a16="http://schemas.microsoft.com/office/drawing/2014/main" id="{5FAD4A9B-E965-68C0-1EBF-623869878C5B}"/>
              </a:ext>
            </a:extLst>
          </p:cNvPr>
          <p:cNvGraphicFramePr>
            <a:graphicFrameLocks noGrp="1"/>
          </p:cNvGraphicFramePr>
          <p:nvPr>
            <p:ph sz="quarter" idx="15"/>
            <p:extLst>
              <p:ext uri="{D42A27DB-BD31-4B8C-83A1-F6EECF244321}">
                <p14:modId xmlns:p14="http://schemas.microsoft.com/office/powerpoint/2010/main" val="3793394685"/>
              </p:ext>
            </p:extLst>
          </p:nvPr>
        </p:nvGraphicFramePr>
        <p:xfrm>
          <a:off x="3317818" y="2792866"/>
          <a:ext cx="5574182" cy="288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2832528956"/>
              </p:ext>
            </p:extLst>
          </p:nvPr>
        </p:nvGraphicFramePr>
        <p:xfrm>
          <a:off x="251998" y="2793607"/>
          <a:ext cx="3240000" cy="2880000"/>
        </p:xfrm>
        <a:graphic>
          <a:graphicData uri="http://schemas.openxmlformats.org/drawingml/2006/chart">
            <c:chart xmlns:c="http://schemas.openxmlformats.org/drawingml/2006/chart" xmlns:r="http://schemas.openxmlformats.org/officeDocument/2006/relationships" r:id="rId5"/>
          </a:graphicData>
        </a:graphic>
      </p:graphicFrame>
      <p:sp>
        <p:nvSpPr>
          <p:cNvPr id="5" name="テキスト ボックス 4">
            <a:extLst>
              <a:ext uri="{FF2B5EF4-FFF2-40B4-BE49-F238E27FC236}">
                <a16:creationId xmlns:a16="http://schemas.microsoft.com/office/drawing/2014/main" id="{5C9193CB-CCDA-3BDF-05D5-DE793A5614BA}"/>
              </a:ext>
            </a:extLst>
          </p:cNvPr>
          <p:cNvSpPr txBox="1"/>
          <p:nvPr/>
        </p:nvSpPr>
        <p:spPr>
          <a:xfrm>
            <a:off x="8316684" y="3638520"/>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(85.0%)</a:t>
            </a:r>
            <a:endParaRPr kumimoji="1" lang="ja-JP" altLang="en-US" sz="1050" dirty="0">
              <a:solidFill>
                <a:schemeClr val="tx1">
                  <a:lumMod val="75000"/>
                  <a:lumOff val="25000"/>
                </a:schemeClr>
              </a:solidFill>
              <a:latin typeface="+mn-ea"/>
            </a:endParaRPr>
          </a:p>
        </p:txBody>
      </p:sp>
      <p:sp>
        <p:nvSpPr>
          <p:cNvPr id="22" name="テキスト ボックス 21">
            <a:extLst>
              <a:ext uri="{FF2B5EF4-FFF2-40B4-BE49-F238E27FC236}">
                <a16:creationId xmlns:a16="http://schemas.microsoft.com/office/drawing/2014/main" id="{BBE618B0-B7B3-2365-0F76-39FD15F4D536}"/>
              </a:ext>
            </a:extLst>
          </p:cNvPr>
          <p:cNvSpPr txBox="1"/>
          <p:nvPr/>
        </p:nvSpPr>
        <p:spPr>
          <a:xfrm>
            <a:off x="252001" y="5815935"/>
            <a:ext cx="8639999" cy="784830"/>
          </a:xfrm>
          <a:prstGeom prst="rect">
            <a:avLst/>
          </a:prstGeom>
          <a:solidFill>
            <a:schemeClr val="accent2">
              <a:lumMod val="20000"/>
              <a:lumOff val="80000"/>
            </a:schemeClr>
          </a:solidFill>
          <a:ln>
            <a:noFill/>
            <a:prstDash val="dash"/>
          </a:ln>
        </p:spPr>
        <p:txBody>
          <a:bodyPr wrap="square">
            <a:spAutoFit/>
          </a:bodyPr>
          <a:lstStyle/>
          <a:p>
            <a:r>
              <a:rPr lang="ja-JP" altLang="en-US" sz="900" b="1" dirty="0">
                <a:latin typeface="Meiryo UI" panose="020B0604030504040204" pitchFamily="50" charset="-128"/>
                <a:ea typeface="Meiryo UI" panose="020B0604030504040204" pitchFamily="50" charset="-128"/>
              </a:rPr>
              <a:t>「その他」（自由記述）の主な内容</a:t>
            </a:r>
          </a:p>
          <a:p>
            <a:r>
              <a:rPr lang="ja-JP" altLang="en-US" sz="900" dirty="0">
                <a:latin typeface="Meiryo UI" panose="020B0604030504040204" pitchFamily="50" charset="-128"/>
                <a:ea typeface="Meiryo UI" panose="020B0604030504040204" pitchFamily="50" charset="-128"/>
              </a:rPr>
              <a:t>◆報酬改定の頻度が低く、最低賃金や物価の上昇に追いついていない。 ◆基本報酬が据え置きで、処遇改善加算だけでは対応しきれず、賃上げ原資が不足している。 ◆加算要件の複雑さや不確実性が高く、安定的な財源としての活用が難しい。 ◆他産業との賃金格差が広がり、特に若手・有能な人材の確保や定着が難しくなっている。 ◆最低賃金の急激な引上げにより、全体的なベースアップが困難で、特に中堅・正職員とのバランス調整に苦慮している。 ◆相談支援など加算対象外の事業では法人の持ち出しが増え、全体運営に負担がかかっている。</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◆法人内での他事業との調整や全職員への公平な処遇改善が困難となっている。 ◆非常勤職員と正職員との逆転現象や、扶養控除・社会保険の影響による「働き控え」も発生している。</a:t>
            </a:r>
          </a:p>
        </p:txBody>
      </p:sp>
      <p:sp>
        <p:nvSpPr>
          <p:cNvPr id="2" name="テキスト ボックス 1">
            <a:extLst>
              <a:ext uri="{FF2B5EF4-FFF2-40B4-BE49-F238E27FC236}">
                <a16:creationId xmlns:a16="http://schemas.microsoft.com/office/drawing/2014/main" id="{167DCA4A-81C3-9765-D80A-75570B57E241}"/>
              </a:ext>
            </a:extLst>
          </p:cNvPr>
          <p:cNvSpPr txBox="1"/>
          <p:nvPr/>
        </p:nvSpPr>
        <p:spPr>
          <a:xfrm>
            <a:off x="8077199" y="4193093"/>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(77.4%)</a:t>
            </a:r>
            <a:endParaRPr kumimoji="1" lang="ja-JP" altLang="en-US" sz="1050" dirty="0">
              <a:solidFill>
                <a:schemeClr val="tx1">
                  <a:lumMod val="75000"/>
                  <a:lumOff val="25000"/>
                </a:schemeClr>
              </a:solidFill>
              <a:latin typeface="+mn-ea"/>
            </a:endParaRPr>
          </a:p>
        </p:txBody>
      </p:sp>
      <p:sp>
        <p:nvSpPr>
          <p:cNvPr id="4" name="テキスト ボックス 3">
            <a:extLst>
              <a:ext uri="{FF2B5EF4-FFF2-40B4-BE49-F238E27FC236}">
                <a16:creationId xmlns:a16="http://schemas.microsoft.com/office/drawing/2014/main" id="{51311805-B1DA-2D46-5E0E-CF120CAB1952}"/>
              </a:ext>
            </a:extLst>
          </p:cNvPr>
          <p:cNvSpPr txBox="1"/>
          <p:nvPr/>
        </p:nvSpPr>
        <p:spPr>
          <a:xfrm>
            <a:off x="7933500" y="4747386"/>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(73.3%)</a:t>
            </a:r>
            <a:endParaRPr kumimoji="1" lang="ja-JP" altLang="en-US" sz="1050" dirty="0">
              <a:solidFill>
                <a:schemeClr val="tx1">
                  <a:lumMod val="75000"/>
                  <a:lumOff val="25000"/>
                </a:schemeClr>
              </a:solidFill>
              <a:latin typeface="+mn-ea"/>
            </a:endParaRPr>
          </a:p>
        </p:txBody>
      </p:sp>
      <p:sp>
        <p:nvSpPr>
          <p:cNvPr id="12" name="テキスト ボックス 11">
            <a:extLst>
              <a:ext uri="{FF2B5EF4-FFF2-40B4-BE49-F238E27FC236}">
                <a16:creationId xmlns:a16="http://schemas.microsoft.com/office/drawing/2014/main" id="{22BA4D8B-9A13-6E56-9A5C-A6B042434CEF}"/>
              </a:ext>
            </a:extLst>
          </p:cNvPr>
          <p:cNvSpPr txBox="1"/>
          <p:nvPr/>
        </p:nvSpPr>
        <p:spPr>
          <a:xfrm>
            <a:off x="7493715" y="5291819"/>
            <a:ext cx="655949" cy="270637"/>
          </a:xfrm>
          <a:prstGeom prst="rect">
            <a:avLst/>
          </a:prstGeom>
          <a:noFill/>
        </p:spPr>
        <p:txBody>
          <a:bodyPr wrap="none" tIns="36000" bIns="72000" rtlCol="0">
            <a:spAutoFit/>
          </a:bodyPr>
          <a:lstStyle/>
          <a:p>
            <a:pPr algn="l"/>
            <a:r>
              <a:rPr kumimoji="1" lang="en-US" altLang="ja-JP" sz="1050" dirty="0">
                <a:solidFill>
                  <a:schemeClr val="tx1">
                    <a:lumMod val="75000"/>
                    <a:lumOff val="25000"/>
                  </a:schemeClr>
                </a:solidFill>
                <a:latin typeface="+mn-ea"/>
              </a:rPr>
              <a:t>(60.1%)</a:t>
            </a:r>
            <a:endParaRPr kumimoji="1" lang="ja-JP" altLang="en-US" sz="1050" dirty="0">
              <a:solidFill>
                <a:schemeClr val="tx1">
                  <a:lumMod val="75000"/>
                  <a:lumOff val="25000"/>
                </a:schemeClr>
              </a:solidFill>
              <a:latin typeface="+mn-ea"/>
            </a:endParaRPr>
          </a:p>
        </p:txBody>
      </p:sp>
      <p:sp>
        <p:nvSpPr>
          <p:cNvPr id="6" name="矢印: 右 5">
            <a:extLst>
              <a:ext uri="{FF2B5EF4-FFF2-40B4-BE49-F238E27FC236}">
                <a16:creationId xmlns:a16="http://schemas.microsoft.com/office/drawing/2014/main" id="{9219E005-8BEC-2F15-DF6F-D51E37FC2BDD}"/>
              </a:ext>
            </a:extLst>
          </p:cNvPr>
          <p:cNvSpPr/>
          <p:nvPr/>
        </p:nvSpPr>
        <p:spPr>
          <a:xfrm>
            <a:off x="2912179" y="4790028"/>
            <a:ext cx="360000" cy="360000"/>
          </a:xfrm>
          <a:prstGeom prst="rightArrow">
            <a:avLst/>
          </a:prstGeom>
          <a:solidFill>
            <a:schemeClr val="accent2"/>
          </a:solidFill>
          <a:ln>
            <a:noFill/>
          </a:ln>
          <a:scene3d>
            <a:camera prst="orthographicFront">
              <a:rot lat="0" lon="0" rev="270000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97950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令和</a:t>
            </a:r>
            <a:r>
              <a:rPr kumimoji="1" lang="en-US" altLang="ja-JP" sz="2400" b="1" i="0" u="none" strike="noStrike" kern="1200" cap="none" spc="0" normalizeH="0" baseline="0" noProof="0" dirty="0">
                <a:ln>
                  <a:noFill/>
                </a:ln>
                <a:solidFill>
                  <a:srgbClr val="4EA72E"/>
                </a:solidFill>
                <a:effectLst/>
                <a:uLnTx/>
                <a:uFillTx/>
                <a:latin typeface="BIZ UDPゴシック"/>
                <a:ea typeface="BIZ UDゴシック"/>
                <a:cs typeface="+mj-cs"/>
              </a:rPr>
              <a:t>8</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年度賃上げ額の見込み</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12</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252000" y="1080113"/>
            <a:ext cx="8640000" cy="1257643"/>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来年度の賃上げ額について</a:t>
            </a:r>
            <a:br>
              <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rPr>
            </a:b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あわせて</a:t>
            </a:r>
            <a:r>
              <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rPr>
              <a:t>8</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割超が今年の水準からの引上げはできないと見込み</a:t>
            </a:r>
            <a:endParaRPr kumimoji="1" lang="en-US" altLang="ja-JP" sz="1800" b="0" i="0" u="none" strike="noStrike" kern="1200" cap="none" spc="0" normalizeH="0" baseline="0" noProof="0" dirty="0">
              <a:ln>
                <a:noFill/>
              </a:ln>
              <a:solidFill>
                <a:prstClr val="black"/>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令和</a:t>
            </a:r>
            <a:r>
              <a:rPr lang="en-US" altLang="ja-JP" sz="1800" u="sng" dirty="0">
                <a:solidFill>
                  <a:schemeClr val="accent1"/>
                </a:solidFill>
                <a:latin typeface="BIZ UDPゴシック"/>
                <a:ea typeface="BIZ UDゴシック"/>
              </a:rPr>
              <a:t>8</a:t>
            </a:r>
            <a:r>
              <a:rPr lang="ja-JP" altLang="en-US" sz="1800" u="sng" dirty="0">
                <a:solidFill>
                  <a:schemeClr val="accent1"/>
                </a:solidFill>
                <a:latin typeface="BIZ UDPゴシック"/>
                <a:ea typeface="BIZ UDゴシック"/>
              </a:rPr>
              <a:t>年度の処遇改善の抜本的な引上げが見通せない今、</a:t>
            </a:r>
            <a:br>
              <a:rPr lang="en-US" altLang="ja-JP" sz="1800" u="sng" dirty="0">
                <a:solidFill>
                  <a:schemeClr val="accent1"/>
                </a:solidFill>
                <a:latin typeface="BIZ UDPゴシック"/>
                <a:ea typeface="BIZ UDゴシック"/>
              </a:rPr>
            </a:br>
            <a:r>
              <a:rPr lang="ja-JP" altLang="en-US" sz="1800" u="sng" dirty="0">
                <a:solidFill>
                  <a:schemeClr val="accent1"/>
                </a:solidFill>
                <a:latin typeface="BIZ UDPゴシック"/>
                <a:ea typeface="BIZ UDゴシック"/>
              </a:rPr>
              <a:t>事業者はさらなる賃上げに取り組めない</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1200836332"/>
              </p:ext>
            </p:extLst>
          </p:nvPr>
        </p:nvGraphicFramePr>
        <p:xfrm>
          <a:off x="1872000" y="2802312"/>
          <a:ext cx="5400000" cy="324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88323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B06509-CEAD-231A-4BA0-ED4E72790F3C}"/>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調査結果を受けて</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a:t>
            </a:r>
            <a:r>
              <a:rPr kumimoji="1" lang="en-US" altLang="ja-JP" sz="1800" b="1" i="0" u="none" strike="noStrike" kern="1200" cap="none" spc="0" normalizeH="0" baseline="0" noProof="0" dirty="0">
                <a:ln>
                  <a:noFill/>
                </a:ln>
                <a:solidFill>
                  <a:srgbClr val="4EA72E"/>
                </a:solidFill>
                <a:effectLst/>
                <a:uLnTx/>
                <a:uFillTx/>
                <a:latin typeface="BIZ UDPゴシック"/>
                <a:ea typeface="BIZ UDゴシック"/>
                <a:cs typeface="+mj-cs"/>
              </a:rPr>
              <a:t>8</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団体コメント）</a:t>
            </a:r>
            <a:endParaRPr kumimoji="1" lang="ja-JP" altLang="en-US" dirty="0"/>
          </a:p>
        </p:txBody>
      </p:sp>
      <p:sp>
        <p:nvSpPr>
          <p:cNvPr id="3" name="コンテンツ プレースホルダー 2">
            <a:extLst>
              <a:ext uri="{FF2B5EF4-FFF2-40B4-BE49-F238E27FC236}">
                <a16:creationId xmlns:a16="http://schemas.microsoft.com/office/drawing/2014/main" id="{609EF7E4-296B-3272-02B3-871EF68DFE80}"/>
              </a:ext>
            </a:extLst>
          </p:cNvPr>
          <p:cNvSpPr>
            <a:spLocks noGrp="1"/>
          </p:cNvSpPr>
          <p:nvPr>
            <p:ph idx="1"/>
          </p:nvPr>
        </p:nvSpPr>
        <p:spPr>
          <a:xfrm>
            <a:off x="252000" y="851770"/>
            <a:ext cx="8640000" cy="5913085"/>
          </a:xfrm>
        </p:spPr>
        <p:txBody>
          <a:bodyPr lIns="36000" tIns="36000" rIns="36000" bIns="36000">
            <a:spAutoFit/>
          </a:bodyPr>
          <a:lstStyle/>
          <a:p>
            <a:pPr marL="0" indent="0">
              <a:lnSpc>
                <a:spcPct val="110000"/>
              </a:lnSpc>
              <a:buNone/>
            </a:pPr>
            <a:r>
              <a:rPr kumimoji="1" lang="ja-JP" altLang="en-US" sz="1600" dirty="0"/>
              <a:t>　この度、障害福祉事業所等を会員とした</a:t>
            </a:r>
            <a:r>
              <a:rPr kumimoji="1" lang="en-US" altLang="ja-JP" sz="1600" dirty="0"/>
              <a:t>8</a:t>
            </a:r>
            <a:r>
              <a:rPr kumimoji="1" lang="ja-JP" altLang="en-US" sz="1600" dirty="0"/>
              <a:t>団体合同で、「障害福祉現場の賃上げ状況調査」（以下、本調査）を実施した。</a:t>
            </a:r>
            <a:endParaRPr kumimoji="1" lang="en-US" altLang="ja-JP" sz="1600" dirty="0"/>
          </a:p>
          <a:p>
            <a:pPr marL="0" indent="0">
              <a:lnSpc>
                <a:spcPct val="110000"/>
              </a:lnSpc>
              <a:spcBef>
                <a:spcPts val="1800"/>
              </a:spcBef>
              <a:buNone/>
            </a:pPr>
            <a:r>
              <a:rPr kumimoji="1" lang="ja-JP" altLang="en-US" sz="1600" dirty="0"/>
              <a:t>　障害福祉関係</a:t>
            </a:r>
            <a:r>
              <a:rPr kumimoji="1" lang="en-US" altLang="ja-JP" sz="1600" dirty="0"/>
              <a:t>4</a:t>
            </a:r>
            <a:r>
              <a:rPr kumimoji="1" lang="ja-JP" altLang="en-US" sz="1600" dirty="0"/>
              <a:t>団体</a:t>
            </a:r>
            <a:r>
              <a:rPr lang="en-US" altLang="ja-JP" sz="1300" dirty="0"/>
              <a:t>(</a:t>
            </a:r>
            <a:r>
              <a:rPr kumimoji="1" lang="ja-JP" altLang="en-US" sz="1300" dirty="0"/>
              <a:t>日本知的障害者福祉協会・全国社会就労センター協議会・全国身体障害者施設協議会・全国社会福祉法人経営者協議会</a:t>
            </a:r>
            <a:r>
              <a:rPr kumimoji="1" lang="en-US" altLang="ja-JP" sz="1300" dirty="0"/>
              <a:t>)</a:t>
            </a:r>
            <a:r>
              <a:rPr kumimoji="1" lang="ja-JP" altLang="en-US" sz="1600" dirty="0"/>
              <a:t>では、昨年、また本年</a:t>
            </a:r>
            <a:r>
              <a:rPr kumimoji="1" lang="en-US" altLang="ja-JP" sz="1600" dirty="0"/>
              <a:t>4</a:t>
            </a:r>
            <a:r>
              <a:rPr kumimoji="1" lang="ja-JP" altLang="en-US" sz="1600" dirty="0"/>
              <a:t>月と、障害福祉現場における賃上げや物価高騰等の状況について、合同で調査を行ってきた。そして</a:t>
            </a:r>
            <a:r>
              <a:rPr kumimoji="1" lang="en-US" altLang="ja-JP" sz="1600" dirty="0"/>
              <a:t>5</a:t>
            </a:r>
            <a:r>
              <a:rPr kumimoji="1" lang="ja-JP" altLang="en-US" sz="1600" dirty="0"/>
              <a:t>月には、調査結果に基づく現場の窮状を国や社会に対して訴え、懸命な要望活動を展開した。</a:t>
            </a:r>
            <a:br>
              <a:rPr kumimoji="1" lang="en-US" altLang="ja-JP" sz="1600" dirty="0"/>
            </a:br>
            <a:r>
              <a:rPr kumimoji="1" lang="ja-JP" altLang="en-US" sz="1600" dirty="0"/>
              <a:t>　その成果として、</a:t>
            </a:r>
            <a:r>
              <a:rPr kumimoji="1" lang="en-US" altLang="ja-JP" sz="1600" dirty="0"/>
              <a:t>6</a:t>
            </a:r>
            <a:r>
              <a:rPr kumimoji="1" lang="ja-JP" altLang="en-US" sz="1600" dirty="0"/>
              <a:t>月に閣議決定された「骨太方針</a:t>
            </a:r>
            <a:r>
              <a:rPr kumimoji="1" lang="en-US" altLang="ja-JP" sz="1600" dirty="0"/>
              <a:t>2025</a:t>
            </a:r>
            <a:r>
              <a:rPr kumimoji="1" lang="ja-JP" altLang="en-US" sz="1600" dirty="0"/>
              <a:t>」には、障害福祉分野に関する「公定価格の引上げ」「幅広い職種の方々の賃上げ」「他職種と遜色のない処遇改善」などの必要性が明記された。</a:t>
            </a:r>
          </a:p>
          <a:p>
            <a:pPr marL="0" indent="0">
              <a:lnSpc>
                <a:spcPct val="110000"/>
              </a:lnSpc>
              <a:spcBef>
                <a:spcPts val="1800"/>
              </a:spcBef>
              <a:buNone/>
            </a:pPr>
            <a:r>
              <a:rPr kumimoji="1" lang="ja-JP" altLang="en-US" sz="1600" dirty="0"/>
              <a:t>　しかしながら、</a:t>
            </a:r>
            <a:r>
              <a:rPr kumimoji="1" lang="en-US" altLang="ja-JP" sz="1600" dirty="0"/>
              <a:t>8</a:t>
            </a:r>
            <a:r>
              <a:rPr kumimoji="1" lang="ja-JP" altLang="en-US" sz="1600" dirty="0"/>
              <a:t>月に示された厚生労働省の令和</a:t>
            </a:r>
            <a:r>
              <a:rPr kumimoji="1" lang="en-US" altLang="ja-JP" sz="1600" dirty="0"/>
              <a:t>8</a:t>
            </a:r>
            <a:r>
              <a:rPr kumimoji="1" lang="ja-JP" altLang="en-US" sz="1600" dirty="0"/>
              <a:t>年度予算概算要求では、処遇改善や物価高騰対策については予算編成過程で検討とされるなど、十分な手当てがなされるのか現時点では不透明となっている。</a:t>
            </a:r>
            <a:br>
              <a:rPr kumimoji="1" lang="en-US" altLang="ja-JP" sz="1600" dirty="0"/>
            </a:br>
            <a:r>
              <a:rPr kumimoji="1" lang="ja-JP" altLang="en-US" sz="1600" dirty="0"/>
              <a:t>　そしてこの間にも、今年度の地域別最低賃金は過去最大水準の引上げとなり、長引く物価高と相まって、障害福祉事業所の経営環境は厳しさを増している。</a:t>
            </a:r>
            <a:br>
              <a:rPr kumimoji="1" lang="en-US" altLang="ja-JP" sz="1600" dirty="0"/>
            </a:br>
            <a:r>
              <a:rPr kumimoji="1" lang="ja-JP" altLang="en-US" sz="1600" dirty="0"/>
              <a:t>　障害のある方のニーズに応じた質の高い支援を引き続き行うには、現場で働く職員の抜本的な処遇改善と、そのための事業所の経営改善が不可欠であり、国における財源の担保を確実にする必要がある。</a:t>
            </a:r>
            <a:br>
              <a:rPr kumimoji="1" lang="en-US" altLang="ja-JP" sz="1600" dirty="0"/>
            </a:br>
            <a:r>
              <a:rPr kumimoji="1" lang="ja-JP" altLang="en-US" sz="1600" dirty="0"/>
              <a:t>　本調査は、こうした背景を踏まえ、障害福祉現場における直近の賃上げ実態をあらためて明らかにし、国や社会への働きかけを行うため</a:t>
            </a:r>
            <a:r>
              <a:rPr lang="ja-JP" altLang="en-US" sz="1600" dirty="0"/>
              <a:t>、新たに</a:t>
            </a:r>
            <a:r>
              <a:rPr lang="en-US" altLang="ja-JP" sz="1600" dirty="0"/>
              <a:t>4</a:t>
            </a:r>
            <a:r>
              <a:rPr lang="ja-JP" altLang="en-US" sz="1600" dirty="0"/>
              <a:t>団体に参画を呼びかけ、</a:t>
            </a:r>
            <a:r>
              <a:rPr lang="en-US" altLang="ja-JP" sz="1600" dirty="0"/>
              <a:t>8</a:t>
            </a:r>
            <a:r>
              <a:rPr lang="ja-JP" altLang="en-US" sz="1600" dirty="0"/>
              <a:t>団体合同で</a:t>
            </a:r>
            <a:r>
              <a:rPr kumimoji="1" lang="ja-JP" altLang="en-US" sz="1600" dirty="0"/>
              <a:t>実施したものである。　　　　　　　　　　　　　　　　　　　　　　　　　　　</a:t>
            </a:r>
            <a:r>
              <a:rPr lang="ja-JP" altLang="en-US" sz="1600" dirty="0"/>
              <a:t>（次頁へ）</a:t>
            </a:r>
            <a:endParaRPr kumimoji="1" lang="ja-JP" altLang="en-US" sz="1600" dirty="0"/>
          </a:p>
        </p:txBody>
      </p:sp>
      <p:sp>
        <p:nvSpPr>
          <p:cNvPr id="4" name="スライド番号プレースホルダー 3">
            <a:extLst>
              <a:ext uri="{FF2B5EF4-FFF2-40B4-BE49-F238E27FC236}">
                <a16:creationId xmlns:a16="http://schemas.microsoft.com/office/drawing/2014/main" id="{16A3A9E4-5958-281F-EF69-020A2262D196}"/>
              </a:ext>
            </a:extLst>
          </p:cNvPr>
          <p:cNvSpPr>
            <a:spLocks noGrp="1"/>
          </p:cNvSpPr>
          <p:nvPr>
            <p:ph type="sldNum" sz="quarter" idx="12"/>
          </p:nvPr>
        </p:nvSpPr>
        <p:spPr/>
        <p:txBody>
          <a:bodyPr/>
          <a:lstStyle/>
          <a:p>
            <a:fld id="{26602F96-BD4F-446E-A302-AB24E3F32220}" type="slidenum">
              <a:rPr kumimoji="1" lang="ja-JP" altLang="en-US" smtClean="0"/>
              <a:t>2</a:t>
            </a:fld>
            <a:endParaRPr kumimoji="1" lang="ja-JP" altLang="en-US"/>
          </a:p>
        </p:txBody>
      </p:sp>
    </p:spTree>
    <p:extLst>
      <p:ext uri="{BB962C8B-B14F-4D97-AF65-F5344CB8AC3E}">
        <p14:creationId xmlns:p14="http://schemas.microsoft.com/office/powerpoint/2010/main" val="218453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B06509-CEAD-231A-4BA0-ED4E72790F3C}"/>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調査結果を受けて</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a:t>
            </a:r>
            <a:r>
              <a:rPr kumimoji="1" lang="en-US" altLang="ja-JP" sz="1800" b="1" i="0" u="none" strike="noStrike" kern="1200" cap="none" spc="0" normalizeH="0" baseline="0" noProof="0" dirty="0">
                <a:ln>
                  <a:noFill/>
                </a:ln>
                <a:solidFill>
                  <a:srgbClr val="4EA72E"/>
                </a:solidFill>
                <a:effectLst/>
                <a:uLnTx/>
                <a:uFillTx/>
                <a:latin typeface="BIZ UDPゴシック"/>
                <a:ea typeface="BIZ UDゴシック"/>
                <a:cs typeface="+mj-cs"/>
              </a:rPr>
              <a:t>8</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団体コメント）</a:t>
            </a:r>
            <a:endParaRPr kumimoji="1" lang="ja-JP" altLang="en-US" dirty="0"/>
          </a:p>
        </p:txBody>
      </p:sp>
      <p:sp>
        <p:nvSpPr>
          <p:cNvPr id="3" name="コンテンツ プレースホルダー 2">
            <a:extLst>
              <a:ext uri="{FF2B5EF4-FFF2-40B4-BE49-F238E27FC236}">
                <a16:creationId xmlns:a16="http://schemas.microsoft.com/office/drawing/2014/main" id="{609EF7E4-296B-3272-02B3-871EF68DFE80}"/>
              </a:ext>
            </a:extLst>
          </p:cNvPr>
          <p:cNvSpPr>
            <a:spLocks noGrp="1"/>
          </p:cNvSpPr>
          <p:nvPr>
            <p:ph idx="1"/>
          </p:nvPr>
        </p:nvSpPr>
        <p:spPr>
          <a:xfrm>
            <a:off x="252000" y="843061"/>
            <a:ext cx="8640000" cy="6005417"/>
          </a:xfrm>
        </p:spPr>
        <p:txBody>
          <a:bodyPr lIns="36000" tIns="36000" rIns="36000" bIns="36000">
            <a:spAutoFit/>
          </a:bodyPr>
          <a:lstStyle/>
          <a:p>
            <a:pPr marL="0" indent="0">
              <a:lnSpc>
                <a:spcPct val="110000"/>
              </a:lnSpc>
              <a:buNone/>
            </a:pPr>
            <a:r>
              <a:rPr kumimoji="1" lang="ja-JP" altLang="en-US" sz="1600" dirty="0"/>
              <a:t>　調査結果からは、障害福祉事業所が処遇改善加算を活用し、加算の算定基礎に含まれない職種等を含め処遇改善を着実に進めていること。しかしながら物価高騰や最低賃金引上げのなかで、現行の報酬・加算水準ではすでに賃上げ余力がなく経営努力による対応も限界で、全産業との賃金格差が拡大していることが明らかになった。</a:t>
            </a:r>
            <a:endParaRPr kumimoji="1" lang="en-US" altLang="ja-JP" sz="1600" dirty="0"/>
          </a:p>
          <a:p>
            <a:pPr marL="0" indent="0">
              <a:lnSpc>
                <a:spcPct val="110000"/>
              </a:lnSpc>
              <a:spcBef>
                <a:spcPts val="1800"/>
              </a:spcBef>
              <a:buNone/>
            </a:pPr>
            <a:r>
              <a:rPr kumimoji="1" lang="ja-JP" altLang="en-US" sz="1600" dirty="0"/>
              <a:t>　ついては、国には、障害福祉現場における深刻な実態を理解いただき、今後も障害福祉事業所が必要な人材を確保し、障害のある方に質の高い福祉サービスを継続していくため、処遇改善の抜本的な拡充等をいただきたく、下記</a:t>
            </a:r>
            <a:r>
              <a:rPr kumimoji="1" lang="en-US" altLang="ja-JP" sz="1600" dirty="0"/>
              <a:t>4</a:t>
            </a:r>
            <a:r>
              <a:rPr kumimoji="1" lang="ja-JP" altLang="en-US" sz="1600" dirty="0"/>
              <a:t>点を緊急に提言・要望する。</a:t>
            </a:r>
            <a:endParaRPr kumimoji="1" lang="en-US" altLang="ja-JP" sz="1600" dirty="0"/>
          </a:p>
          <a:p>
            <a:pPr marL="0" indent="0">
              <a:lnSpc>
                <a:spcPct val="110000"/>
              </a:lnSpc>
              <a:spcBef>
                <a:spcPts val="1800"/>
              </a:spcBef>
              <a:buNone/>
            </a:pPr>
            <a:r>
              <a:rPr kumimoji="1" lang="ja-JP" altLang="en-US" sz="1800" b="1" dirty="0"/>
              <a:t>　</a:t>
            </a:r>
            <a:r>
              <a:rPr kumimoji="1" lang="en-US" altLang="ja-JP" sz="1800" b="1" dirty="0"/>
              <a:t>1. </a:t>
            </a:r>
            <a:r>
              <a:rPr kumimoji="1" lang="ja-JP" altLang="en-US" sz="1800" b="1" dirty="0"/>
              <a:t>全産業と遜色ない処遇水準に向けた加算額、報酬の大幅な引上げと早急な実施</a:t>
            </a:r>
          </a:p>
          <a:p>
            <a:pPr marL="0" indent="0">
              <a:lnSpc>
                <a:spcPct val="110000"/>
              </a:lnSpc>
              <a:buNone/>
            </a:pPr>
            <a:r>
              <a:rPr kumimoji="1" lang="ja-JP" altLang="en-US" sz="1800" b="1" dirty="0"/>
              <a:t>　</a:t>
            </a:r>
            <a:r>
              <a:rPr kumimoji="1" lang="en-US" altLang="ja-JP" sz="1800" b="1" dirty="0"/>
              <a:t>2. </a:t>
            </a:r>
            <a:r>
              <a:rPr kumimoji="1" lang="ja-JP" altLang="en-US" sz="1800" b="1" dirty="0"/>
              <a:t>報酬への賃金スライド制・物価スライド制の導入</a:t>
            </a:r>
          </a:p>
          <a:p>
            <a:pPr marL="0" indent="0">
              <a:lnSpc>
                <a:spcPct val="110000"/>
              </a:lnSpc>
              <a:buNone/>
            </a:pPr>
            <a:r>
              <a:rPr kumimoji="1" lang="ja-JP" altLang="en-US" sz="1800" b="1" dirty="0"/>
              <a:t>　</a:t>
            </a:r>
            <a:r>
              <a:rPr kumimoji="1" lang="en-US" altLang="ja-JP" sz="1800" b="1" dirty="0"/>
              <a:t>3. </a:t>
            </a:r>
            <a:r>
              <a:rPr kumimoji="1" lang="ja-JP" altLang="en-US" sz="1800" b="1" dirty="0"/>
              <a:t>処遇改善の制度間一元化、対象事業・職種と法人裁量のさらなる拡大</a:t>
            </a:r>
          </a:p>
          <a:p>
            <a:pPr marL="0" indent="0">
              <a:lnSpc>
                <a:spcPct val="110000"/>
              </a:lnSpc>
              <a:buNone/>
            </a:pPr>
            <a:r>
              <a:rPr kumimoji="1" lang="ja-JP" altLang="en-US" sz="1800" b="1" dirty="0"/>
              <a:t>　</a:t>
            </a:r>
            <a:r>
              <a:rPr kumimoji="1" lang="en-US" altLang="ja-JP" sz="1800" b="1" dirty="0"/>
              <a:t>4. </a:t>
            </a:r>
            <a:r>
              <a:rPr kumimoji="1" lang="ja-JP" altLang="en-US" sz="1800" b="1" dirty="0"/>
              <a:t>物価高騰対策にかかる財政支援の拡充</a:t>
            </a:r>
          </a:p>
          <a:p>
            <a:pPr marL="0" indent="0">
              <a:lnSpc>
                <a:spcPct val="110000"/>
              </a:lnSpc>
              <a:spcBef>
                <a:spcPts val="1800"/>
              </a:spcBef>
              <a:buNone/>
            </a:pPr>
            <a:r>
              <a:rPr kumimoji="1" lang="ja-JP" altLang="en-US" sz="1600" dirty="0"/>
              <a:t>　障害福祉事業者がこれからも障害児者の暮らしを守り、希望する生活を支え続けるために、国には格段の配慮をいただくよう、強い危機感をもって表明する。</a:t>
            </a:r>
          </a:p>
          <a:p>
            <a:pPr marL="0" indent="0">
              <a:lnSpc>
                <a:spcPct val="110000"/>
              </a:lnSpc>
              <a:spcBef>
                <a:spcPts val="1800"/>
              </a:spcBef>
              <a:buNone/>
            </a:pPr>
            <a:r>
              <a:rPr kumimoji="1" lang="ja-JP" altLang="en-US" sz="1600" dirty="0"/>
              <a:t>　　令和</a:t>
            </a:r>
            <a:r>
              <a:rPr kumimoji="1" lang="en-US" altLang="ja-JP" sz="1600" dirty="0"/>
              <a:t>7</a:t>
            </a:r>
            <a:r>
              <a:rPr kumimoji="1" lang="ja-JP" altLang="en-US" sz="1600" dirty="0"/>
              <a:t>年</a:t>
            </a:r>
            <a:r>
              <a:rPr kumimoji="1" lang="en-US" altLang="ja-JP" sz="1600" dirty="0"/>
              <a:t>10</a:t>
            </a:r>
            <a:r>
              <a:rPr kumimoji="1" lang="ja-JP" altLang="en-US" sz="1600" dirty="0"/>
              <a:t>月</a:t>
            </a:r>
            <a:r>
              <a:rPr kumimoji="1" lang="en-US" altLang="ja-JP" sz="1600" dirty="0"/>
              <a:t>21</a:t>
            </a:r>
            <a:r>
              <a:rPr kumimoji="1" lang="ja-JP" altLang="en-US" sz="1600" dirty="0"/>
              <a:t>日</a:t>
            </a:r>
          </a:p>
          <a:p>
            <a:pPr marL="0" indent="0">
              <a:lnSpc>
                <a:spcPct val="110000"/>
              </a:lnSpc>
              <a:buNone/>
            </a:pPr>
            <a:r>
              <a:rPr kumimoji="1" lang="ja-JP" altLang="en-US" sz="1600" dirty="0"/>
              <a:t>　　　日本知的障害者福祉協会・全国社会就労センター協議会・全国身体障害者施設協議会・</a:t>
            </a:r>
            <a:br>
              <a:rPr kumimoji="1" lang="en-US" altLang="ja-JP" sz="1600" dirty="0"/>
            </a:br>
            <a:r>
              <a:rPr kumimoji="1" lang="ja-JP" altLang="en-US" sz="1600" dirty="0"/>
              <a:t>　　　全国社会福祉法人経営者協議会・全国身体障害者福祉施設協議会・</a:t>
            </a:r>
            <a:br>
              <a:rPr kumimoji="1" lang="en-US" altLang="ja-JP" sz="1600" dirty="0"/>
            </a:br>
            <a:r>
              <a:rPr kumimoji="1" lang="ja-JP" altLang="en-US" sz="1600" dirty="0"/>
              <a:t>　　　日本相談支援専門員協会・全国介護事業者連盟・全国児童発達支援協議会</a:t>
            </a:r>
          </a:p>
        </p:txBody>
      </p:sp>
      <p:sp>
        <p:nvSpPr>
          <p:cNvPr id="4" name="スライド番号プレースホルダー 3">
            <a:extLst>
              <a:ext uri="{FF2B5EF4-FFF2-40B4-BE49-F238E27FC236}">
                <a16:creationId xmlns:a16="http://schemas.microsoft.com/office/drawing/2014/main" id="{16A3A9E4-5958-281F-EF69-020A2262D196}"/>
              </a:ext>
            </a:extLst>
          </p:cNvPr>
          <p:cNvSpPr>
            <a:spLocks noGrp="1"/>
          </p:cNvSpPr>
          <p:nvPr>
            <p:ph type="sldNum" sz="quarter" idx="12"/>
          </p:nvPr>
        </p:nvSpPr>
        <p:spPr/>
        <p:txBody>
          <a:bodyPr/>
          <a:lstStyle/>
          <a:p>
            <a:fld id="{26602F96-BD4F-446E-A302-AB24E3F32220}" type="slidenum">
              <a:rPr kumimoji="1" lang="ja-JP" altLang="en-US" smtClean="0"/>
              <a:t>3</a:t>
            </a:fld>
            <a:endParaRPr kumimoji="1" lang="ja-JP" altLang="en-US"/>
          </a:p>
        </p:txBody>
      </p:sp>
    </p:spTree>
    <p:extLst>
      <p:ext uri="{BB962C8B-B14F-4D97-AF65-F5344CB8AC3E}">
        <p14:creationId xmlns:p14="http://schemas.microsoft.com/office/powerpoint/2010/main" val="420018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5C0A7D-9115-2071-485A-2D129BE8A69A}"/>
              </a:ext>
            </a:extLst>
          </p:cNvPr>
          <p:cNvSpPr>
            <a:spLocks noGrp="1"/>
          </p:cNvSpPr>
          <p:nvPr>
            <p:ph type="title"/>
          </p:nvPr>
        </p:nvSpPr>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調査結果を踏まえた提言・要望</a:t>
            </a:r>
            <a:endParaRPr kumimoji="1" lang="ja-JP" altLang="en-US" dirty="0"/>
          </a:p>
        </p:txBody>
      </p:sp>
      <p:sp>
        <p:nvSpPr>
          <p:cNvPr id="3" name="スライド番号プレースホルダー 2">
            <a:extLst>
              <a:ext uri="{FF2B5EF4-FFF2-40B4-BE49-F238E27FC236}">
                <a16:creationId xmlns:a16="http://schemas.microsoft.com/office/drawing/2014/main" id="{F5EFDFCB-B806-54B7-5284-02BA7677D766}"/>
              </a:ext>
            </a:extLst>
          </p:cNvPr>
          <p:cNvSpPr>
            <a:spLocks noGrp="1"/>
          </p:cNvSpPr>
          <p:nvPr>
            <p:ph type="sldNum" sz="quarter" idx="12"/>
          </p:nvPr>
        </p:nvSpPr>
        <p:spPr/>
        <p:txBody>
          <a:bodyPr/>
          <a:lstStyle/>
          <a:p>
            <a:fld id="{26602F96-BD4F-446E-A302-AB24E3F32220}" type="slidenum">
              <a:rPr kumimoji="1" lang="ja-JP" altLang="en-US" smtClean="0"/>
              <a:t>4</a:t>
            </a:fld>
            <a:endParaRPr kumimoji="1" lang="ja-JP" altLang="en-US"/>
          </a:p>
        </p:txBody>
      </p:sp>
      <p:sp>
        <p:nvSpPr>
          <p:cNvPr id="4" name="テキスト ボックス 3">
            <a:extLst>
              <a:ext uri="{FF2B5EF4-FFF2-40B4-BE49-F238E27FC236}">
                <a16:creationId xmlns:a16="http://schemas.microsoft.com/office/drawing/2014/main" id="{6D5540C1-8D7A-C812-7E2C-BEA1FF0AF942}"/>
              </a:ext>
            </a:extLst>
          </p:cNvPr>
          <p:cNvSpPr txBox="1"/>
          <p:nvPr/>
        </p:nvSpPr>
        <p:spPr>
          <a:xfrm>
            <a:off x="252000" y="486974"/>
            <a:ext cx="3877985" cy="312634"/>
          </a:xfrm>
          <a:prstGeom prst="roundRect">
            <a:avLst/>
          </a:prstGeom>
          <a:solidFill>
            <a:schemeClr val="accent6"/>
          </a:solidFill>
        </p:spPr>
        <p:txBody>
          <a:bodyPr wrap="none" tIns="0" bIns="36000" anchor="ctr" anchorCtr="1">
            <a:spAutoFit/>
          </a:bodyPr>
          <a:lstStyle/>
          <a:p>
            <a:pPr marR="0" lvl="0" defTabSz="914400" rtl="0" eaLnBrk="1" fontAlgn="auto" latinLnBrk="0" hangingPunct="1">
              <a:lnSpc>
                <a:spcPct val="100000"/>
              </a:lnSpc>
              <a:spcAft>
                <a:spcPts val="600"/>
              </a:spcAft>
              <a:buClrTx/>
              <a:buSzTx/>
              <a:tabLst/>
              <a:defRPr/>
            </a:pPr>
            <a:r>
              <a:rPr lang="ja-JP" altLang="en-US" sz="1600" b="1" dirty="0">
                <a:solidFill>
                  <a:schemeClr val="bg1"/>
                </a:solidFill>
              </a:rPr>
              <a:t>調査結果から見えた障害福祉現場の実態</a:t>
            </a:r>
          </a:p>
        </p:txBody>
      </p:sp>
      <p:sp>
        <p:nvSpPr>
          <p:cNvPr id="5" name="テキスト プレースホルダー 5">
            <a:extLst>
              <a:ext uri="{FF2B5EF4-FFF2-40B4-BE49-F238E27FC236}">
                <a16:creationId xmlns:a16="http://schemas.microsoft.com/office/drawing/2014/main" id="{CBC03C4B-C42B-DA5F-5F9A-A64A880625EB}"/>
              </a:ext>
            </a:extLst>
          </p:cNvPr>
          <p:cNvSpPr txBox="1">
            <a:spLocks/>
          </p:cNvSpPr>
          <p:nvPr/>
        </p:nvSpPr>
        <p:spPr>
          <a:xfrm>
            <a:off x="252000" y="865540"/>
            <a:ext cx="8640000" cy="1170884"/>
          </a:xfrm>
          <a:prstGeom prst="rect">
            <a:avLst/>
          </a:prstGeom>
          <a:ln w="28575">
            <a:solidFill>
              <a:schemeClr val="accent6">
                <a:lumMod val="60000"/>
                <a:lumOff val="40000"/>
              </a:schemeClr>
            </a:solidFill>
          </a:ln>
        </p:spPr>
        <p:txBody>
          <a:bodyPr tIns="36000" bIns="72000" anchor="t" anchorCtr="0">
            <a:spAutoFit/>
          </a:bodyPr>
          <a:lstStyle>
            <a:lvl1pPr marL="273050" indent="-273050" algn="l" defTabSz="914400" rtl="0" eaLnBrk="1" latinLnBrk="0" hangingPunct="1">
              <a:lnSpc>
                <a:spcPct val="100000"/>
              </a:lnSpc>
              <a:spcBef>
                <a:spcPts val="600"/>
              </a:spcBef>
              <a:buFont typeface="Wingdings" panose="05000000000000000000" pitchFamily="2" charset="2"/>
              <a:buChar char="l"/>
              <a:defRPr kumimoji="1" sz="2000" kern="1200">
                <a:solidFill>
                  <a:schemeClr val="tx1"/>
                </a:solidFill>
                <a:latin typeface="+mn-lt"/>
                <a:ea typeface="+mn-ea"/>
                <a:cs typeface="+mn-cs"/>
              </a:defRPr>
            </a:lvl1pPr>
            <a:lvl2pPr marL="536575" indent="-263525" algn="l" defTabSz="914400" rtl="0" eaLnBrk="1" latinLnBrk="0" hangingPunct="1">
              <a:lnSpc>
                <a:spcPct val="100000"/>
              </a:lnSpc>
              <a:spcBef>
                <a:spcPts val="600"/>
              </a:spcBef>
              <a:buClr>
                <a:schemeClr val="tx1">
                  <a:lumMod val="85000"/>
                  <a:lumOff val="15000"/>
                </a:schemeClr>
              </a:buClr>
              <a:buFont typeface="Wingdings" panose="05000000000000000000" pitchFamily="2" charset="2"/>
              <a:buChar char="Ø"/>
              <a:defRPr kumimoji="1" sz="1800" kern="1200">
                <a:solidFill>
                  <a:schemeClr val="tx1">
                    <a:lumMod val="85000"/>
                    <a:lumOff val="15000"/>
                  </a:schemeClr>
                </a:solidFill>
                <a:latin typeface="+mn-lt"/>
                <a:ea typeface="+mn-ea"/>
                <a:cs typeface="+mn-cs"/>
              </a:defRPr>
            </a:lvl2pPr>
            <a:lvl3pPr marL="809625" indent="-179388" algn="l" defTabSz="914400" rtl="0" eaLnBrk="1" latinLnBrk="0" hangingPunct="1">
              <a:lnSpc>
                <a:spcPct val="100000"/>
              </a:lnSpc>
              <a:spcBef>
                <a:spcPts val="600"/>
              </a:spcBef>
              <a:buClr>
                <a:schemeClr val="tx1">
                  <a:lumMod val="65000"/>
                  <a:lumOff val="35000"/>
                </a:schemeClr>
              </a:buClr>
              <a:buFont typeface="Arial" panose="020B0604020202020204" pitchFamily="34" charset="0"/>
              <a:buChar char="•"/>
              <a:defRPr kumimoji="1" sz="1600" kern="1200">
                <a:solidFill>
                  <a:schemeClr val="tx1">
                    <a:lumMod val="65000"/>
                    <a:lumOff val="35000"/>
                  </a:schemeClr>
                </a:solidFill>
                <a:latin typeface="+mn-lt"/>
                <a:ea typeface="+mn-ea"/>
                <a:cs typeface="+mn-cs"/>
              </a:defRPr>
            </a:lvl3pPr>
            <a:lvl4pPr marL="809625" indent="-273050" algn="l" defTabSz="914400" rtl="0" eaLnBrk="1" latinLnBrk="0" hangingPunct="1">
              <a:lnSpc>
                <a:spcPct val="100000"/>
              </a:lnSpc>
              <a:spcBef>
                <a:spcPts val="600"/>
              </a:spcBef>
              <a:buClr>
                <a:schemeClr val="tx1">
                  <a:lumMod val="65000"/>
                  <a:lumOff val="35000"/>
                </a:schemeClr>
              </a:buClr>
              <a:buFont typeface="BIZ UDPゴシック" panose="020B0400000000000000" pitchFamily="50" charset="-128"/>
              <a:buChar char="※"/>
              <a:defRPr kumimoji="1" sz="1600" kern="1200">
                <a:solidFill>
                  <a:schemeClr val="tx1">
                    <a:lumMod val="65000"/>
                    <a:lumOff val="35000"/>
                  </a:schemeClr>
                </a:solidFill>
                <a:latin typeface="+mn-lt"/>
                <a:ea typeface="+mn-ea"/>
                <a:cs typeface="+mn-cs"/>
              </a:defRPr>
            </a:lvl4pPr>
            <a:lvl5pPr marL="273050" indent="-273050" algn="l" defTabSz="914400" rtl="0" eaLnBrk="1" latinLnBrk="0" hangingPunct="1">
              <a:lnSpc>
                <a:spcPct val="100000"/>
              </a:lnSpc>
              <a:spcBef>
                <a:spcPts val="600"/>
              </a:spcBef>
              <a:buFont typeface="BIZ UDPゴシック" panose="020B0400000000000000" pitchFamily="50" charset="-128"/>
              <a:buChar char="➡"/>
              <a:defRPr kumimoji="1"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85750" indent="-285750">
              <a:spcBef>
                <a:spcPts val="0"/>
              </a:spcBef>
              <a:spcAft>
                <a:spcPts val="600"/>
              </a:spcAft>
              <a:buSzPct val="125000"/>
              <a:buFont typeface="Wingdings" panose="05000000000000000000" pitchFamily="2" charset="2"/>
              <a:buBlip>
                <a:blip r:embed="rId2">
                  <a:extLst>
                    <a:ext uri="{96DAC541-7B7A-43D3-8B79-37D633B846F1}">
                      <asvg:svgBlip xmlns:asvg="http://schemas.microsoft.com/office/drawing/2016/SVG/main" r:embed="rId3"/>
                    </a:ext>
                  </a:extLst>
                </a:blip>
              </a:buBlip>
              <a:defRPr/>
            </a:pPr>
            <a:r>
              <a:rPr lang="ja-JP" altLang="en-US" sz="1600" dirty="0">
                <a:latin typeface="BIZ UDPゴシック"/>
                <a:ea typeface="BIZ UDゴシック"/>
              </a:rPr>
              <a:t>障害福祉事業所は、処遇改善加算を活用し、</a:t>
            </a:r>
            <a:r>
              <a:rPr lang="ja-JP" altLang="en-US" sz="1600" b="1" dirty="0">
                <a:solidFill>
                  <a:schemeClr val="accent6">
                    <a:lumMod val="75000"/>
                  </a:schemeClr>
                </a:solidFill>
                <a:latin typeface="BIZ UDPゴシック"/>
                <a:ea typeface="BIZ UDゴシック"/>
              </a:rPr>
              <a:t>加算の算定基礎に含まれない職種等を含め</a:t>
            </a:r>
            <a:r>
              <a:rPr lang="ja-JP" altLang="en-US" sz="1600" dirty="0">
                <a:latin typeface="BIZ UDPゴシック"/>
                <a:ea typeface="BIZ UDゴシック"/>
              </a:rPr>
              <a:t>、でき得る限りの経営努力により、</a:t>
            </a:r>
            <a:r>
              <a:rPr lang="ja-JP" altLang="en-US" sz="1600" b="1" dirty="0">
                <a:solidFill>
                  <a:schemeClr val="accent6">
                    <a:lumMod val="75000"/>
                  </a:schemeClr>
                </a:solidFill>
                <a:latin typeface="BIZ UDPゴシック"/>
                <a:ea typeface="BIZ UDゴシック"/>
              </a:rPr>
              <a:t>処遇改善を着実に進めている</a:t>
            </a:r>
            <a:r>
              <a:rPr lang="ja-JP" altLang="en-US" sz="1600" dirty="0">
                <a:latin typeface="BIZ UDPゴシック"/>
                <a:ea typeface="BIZ UDゴシック"/>
              </a:rPr>
              <a:t>。</a:t>
            </a:r>
          </a:p>
          <a:p>
            <a:pPr marL="285750" indent="-285750">
              <a:spcBef>
                <a:spcPts val="0"/>
              </a:spcBef>
              <a:spcAft>
                <a:spcPts val="600"/>
              </a:spcAft>
              <a:buSzPct val="125000"/>
              <a:buFont typeface="Wingdings" panose="05000000000000000000" pitchFamily="2" charset="2"/>
              <a:buBlip>
                <a:blip r:embed="rId2">
                  <a:extLst>
                    <a:ext uri="{96DAC541-7B7A-43D3-8B79-37D633B846F1}">
                      <asvg:svgBlip xmlns:asvg="http://schemas.microsoft.com/office/drawing/2016/SVG/main" r:embed="rId3"/>
                    </a:ext>
                  </a:extLst>
                </a:blip>
              </a:buBlip>
              <a:defRPr/>
            </a:pPr>
            <a:r>
              <a:rPr lang="ja-JP" altLang="en-US" sz="1600" dirty="0">
                <a:latin typeface="BIZ UDPゴシック"/>
                <a:ea typeface="BIZ UDゴシック"/>
              </a:rPr>
              <a:t>しかしながら、物価高騰や最低賃金引上げのなかで、現行の報酬・加算水準では、すでに</a:t>
            </a:r>
            <a:r>
              <a:rPr lang="ja-JP" altLang="en-US" sz="1600" b="1" dirty="0">
                <a:solidFill>
                  <a:srgbClr val="FF3300"/>
                </a:solidFill>
                <a:latin typeface="BIZ UDPゴシック"/>
                <a:ea typeface="BIZ UDゴシック"/>
              </a:rPr>
              <a:t>賃上げ余力がなく経営努力による対応も限界で、全産業との賃金格差が拡大</a:t>
            </a:r>
            <a:r>
              <a:rPr lang="ja-JP" altLang="en-US" sz="1600" dirty="0">
                <a:latin typeface="BIZ UDPゴシック"/>
                <a:ea typeface="BIZ UDゴシック"/>
              </a:rPr>
              <a:t>している。</a:t>
            </a:r>
          </a:p>
        </p:txBody>
      </p:sp>
      <p:sp>
        <p:nvSpPr>
          <p:cNvPr id="6" name="二等辺三角形 5">
            <a:extLst>
              <a:ext uri="{FF2B5EF4-FFF2-40B4-BE49-F238E27FC236}">
                <a16:creationId xmlns:a16="http://schemas.microsoft.com/office/drawing/2014/main" id="{1D166AD2-9C0F-9781-20BF-C32A9B364E1E}"/>
              </a:ext>
            </a:extLst>
          </p:cNvPr>
          <p:cNvSpPr/>
          <p:nvPr/>
        </p:nvSpPr>
        <p:spPr>
          <a:xfrm rot="10800000">
            <a:off x="4302000" y="2100410"/>
            <a:ext cx="540000" cy="180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6E1D10A-3394-8A80-2403-2AA26FAA1CF1}"/>
              </a:ext>
            </a:extLst>
          </p:cNvPr>
          <p:cNvSpPr txBox="1"/>
          <p:nvPr/>
        </p:nvSpPr>
        <p:spPr>
          <a:xfrm>
            <a:off x="251999" y="2344201"/>
            <a:ext cx="1234003" cy="312634"/>
          </a:xfrm>
          <a:prstGeom prst="roundRect">
            <a:avLst/>
          </a:prstGeom>
          <a:solidFill>
            <a:schemeClr val="accent1"/>
          </a:solidFill>
        </p:spPr>
        <p:txBody>
          <a:bodyPr wrap="none" tIns="0" bIns="36000" anchor="ctr" anchorCtr="1">
            <a:spAutoFit/>
          </a:bodyPr>
          <a:lstStyle/>
          <a:p>
            <a:pPr marR="0" lvl="0" defTabSz="914400" rtl="0" eaLnBrk="1" fontAlgn="auto" latinLnBrk="0" hangingPunct="1">
              <a:lnSpc>
                <a:spcPct val="100000"/>
              </a:lnSpc>
              <a:spcAft>
                <a:spcPts val="600"/>
              </a:spcAft>
              <a:buClrTx/>
              <a:buSzTx/>
              <a:tabLst/>
              <a:defRPr/>
            </a:pPr>
            <a:r>
              <a:rPr lang="ja-JP" altLang="en-US" sz="1600" b="1" dirty="0">
                <a:solidFill>
                  <a:schemeClr val="bg1"/>
                </a:solidFill>
              </a:rPr>
              <a:t>提言・要望</a:t>
            </a:r>
          </a:p>
        </p:txBody>
      </p:sp>
      <p:sp>
        <p:nvSpPr>
          <p:cNvPr id="8" name="テキスト ボックス 7">
            <a:extLst>
              <a:ext uri="{FF2B5EF4-FFF2-40B4-BE49-F238E27FC236}">
                <a16:creationId xmlns:a16="http://schemas.microsoft.com/office/drawing/2014/main" id="{4FE0BCD3-5A42-FB93-7FCE-1D7C1B0ED7DC}"/>
              </a:ext>
            </a:extLst>
          </p:cNvPr>
          <p:cNvSpPr txBox="1"/>
          <p:nvPr/>
        </p:nvSpPr>
        <p:spPr>
          <a:xfrm>
            <a:off x="1673999" y="2335688"/>
            <a:ext cx="7200000" cy="590349"/>
          </a:xfrm>
          <a:prstGeom prst="rect">
            <a:avLst/>
          </a:prstGeom>
          <a:noFill/>
        </p:spPr>
        <p:txBody>
          <a:bodyPr wrap="square" lIns="36000" tIns="0" rIns="36000" bIns="36000">
            <a:spAutoFit/>
          </a:bodyPr>
          <a:lstStyle/>
          <a:p>
            <a:pPr algn="ctr"/>
            <a:r>
              <a:rPr lang="ja-JP" altLang="en-US" b="1" dirty="0">
                <a:solidFill>
                  <a:schemeClr val="accent1"/>
                </a:solidFill>
              </a:rPr>
              <a:t>人材を確保し、障害のある方に質の高い福祉サービスを継続するため</a:t>
            </a:r>
            <a:br>
              <a:rPr lang="en-US" altLang="ja-JP" b="1" dirty="0">
                <a:solidFill>
                  <a:schemeClr val="accent1"/>
                </a:solidFill>
              </a:rPr>
            </a:br>
            <a:r>
              <a:rPr lang="ja-JP" altLang="en-US" b="1" dirty="0">
                <a:solidFill>
                  <a:schemeClr val="accent1"/>
                </a:solidFill>
              </a:rPr>
              <a:t>処遇改善の抜本的な拡充を</a:t>
            </a:r>
          </a:p>
        </p:txBody>
      </p:sp>
      <p:sp>
        <p:nvSpPr>
          <p:cNvPr id="9" name="テキスト ボックス 8">
            <a:extLst>
              <a:ext uri="{FF2B5EF4-FFF2-40B4-BE49-F238E27FC236}">
                <a16:creationId xmlns:a16="http://schemas.microsoft.com/office/drawing/2014/main" id="{4B00A5D1-E861-F822-7E92-86BB8E49304A}"/>
              </a:ext>
            </a:extLst>
          </p:cNvPr>
          <p:cNvSpPr txBox="1"/>
          <p:nvPr/>
        </p:nvSpPr>
        <p:spPr>
          <a:xfrm>
            <a:off x="251999" y="2926037"/>
            <a:ext cx="8640001" cy="3868486"/>
          </a:xfrm>
          <a:prstGeom prst="rect">
            <a:avLst/>
          </a:prstGeom>
          <a:solidFill>
            <a:schemeClr val="accent1">
              <a:lumMod val="20000"/>
              <a:lumOff val="80000"/>
            </a:schemeClr>
          </a:solidFill>
        </p:spPr>
        <p:txBody>
          <a:bodyPr wrap="square" lIns="72000" tIns="36000" rIns="72000" bIns="36000" rtlCol="0">
            <a:spAutoFit/>
          </a:bodyPr>
          <a:lstStyle/>
          <a:p>
            <a:pPr algn="l">
              <a:lnSpc>
                <a:spcPct val="110000"/>
              </a:lnSpc>
            </a:pPr>
            <a:r>
              <a:rPr kumimoji="1" lang="en-US" altLang="ja-JP" sz="1600" b="1" u="heavy" dirty="0"/>
              <a:t>1.</a:t>
            </a:r>
            <a:r>
              <a:rPr kumimoji="1" lang="ja-JP" altLang="en-US" sz="1600" b="1" u="heavy" dirty="0"/>
              <a:t> 全産業と遜色ない処遇水準に向けた加算額、報酬の大幅な引上げと早急な実施</a:t>
            </a:r>
          </a:p>
          <a:p>
            <a:pPr marL="468312" indent="-285750" algn="l">
              <a:lnSpc>
                <a:spcPct val="110000"/>
              </a:lnSpc>
              <a:buClr>
                <a:schemeClr val="accent1">
                  <a:lumMod val="75000"/>
                </a:schemeClr>
              </a:buClr>
              <a:buFont typeface="BIZ UDPゴシック" panose="020B0400000000000000" pitchFamily="50" charset="-128"/>
              <a:buChar char="➡"/>
            </a:pPr>
            <a:r>
              <a:rPr kumimoji="1" lang="ja-JP" altLang="en-US" sz="1350" spc="-100" dirty="0"/>
              <a:t>次期定期報酬改定（令和</a:t>
            </a:r>
            <a:r>
              <a:rPr kumimoji="1" lang="en-US" altLang="ja-JP" sz="1350" spc="-100" dirty="0"/>
              <a:t>9</a:t>
            </a:r>
            <a:r>
              <a:rPr kumimoji="1" lang="ja-JP" altLang="en-US" sz="1350" spc="-100" dirty="0"/>
              <a:t>年度）以前に、今年度（令和</a:t>
            </a:r>
            <a:r>
              <a:rPr kumimoji="1" lang="en-US" altLang="ja-JP" sz="1350" spc="-100" dirty="0"/>
              <a:t>7</a:t>
            </a:r>
            <a:r>
              <a:rPr kumimoji="1" lang="ja-JP" altLang="en-US" sz="1350" spc="-100" dirty="0"/>
              <a:t>年度）補正予算、令和</a:t>
            </a:r>
            <a:r>
              <a:rPr kumimoji="1" lang="en-US" altLang="ja-JP" sz="1350" spc="-100" dirty="0"/>
              <a:t>8</a:t>
            </a:r>
            <a:r>
              <a:rPr kumimoji="1" lang="ja-JP" altLang="en-US" sz="1350" spc="-100" dirty="0"/>
              <a:t>年度での報酬の臨時改定での</a:t>
            </a:r>
            <a:br>
              <a:rPr kumimoji="1" lang="en-US" altLang="ja-JP" sz="1350" spc="-100" dirty="0"/>
            </a:br>
            <a:r>
              <a:rPr kumimoji="1" lang="ja-JP" altLang="en-US" sz="1350" spc="-100" dirty="0"/>
              <a:t>対応が不可欠。</a:t>
            </a:r>
            <a:endParaRPr kumimoji="1" lang="en-US" altLang="ja-JP" sz="1350" spc="-100" dirty="0"/>
          </a:p>
          <a:p>
            <a:pPr marL="468312" indent="-285750" algn="l">
              <a:lnSpc>
                <a:spcPct val="110000"/>
              </a:lnSpc>
              <a:buClr>
                <a:schemeClr val="accent1">
                  <a:lumMod val="75000"/>
                </a:schemeClr>
              </a:buClr>
              <a:buFont typeface="BIZ UDPゴシック" panose="020B0400000000000000" pitchFamily="50" charset="-128"/>
              <a:buChar char="➡"/>
            </a:pPr>
            <a:r>
              <a:rPr kumimoji="1" lang="ja-JP" altLang="en-US" sz="1350" spc="-100" dirty="0"/>
              <a:t>特に居宅介護や通所事業には、より上位の加算の算定促進に向けた支援が必要。</a:t>
            </a:r>
            <a:endParaRPr kumimoji="1" lang="en-US" altLang="ja-JP" sz="1350" spc="-100" dirty="0"/>
          </a:p>
          <a:p>
            <a:pPr algn="l">
              <a:lnSpc>
                <a:spcPct val="110000"/>
              </a:lnSpc>
              <a:spcBef>
                <a:spcPts val="600"/>
              </a:spcBef>
            </a:pPr>
            <a:r>
              <a:rPr kumimoji="1" lang="en-US" altLang="ja-JP" sz="1600" b="1" u="heavy" dirty="0"/>
              <a:t>2.</a:t>
            </a:r>
            <a:r>
              <a:rPr kumimoji="1" lang="ja-JP" altLang="en-US" sz="1600" b="1" u="heavy" dirty="0"/>
              <a:t> 報酬への賃金スライド制・物価スライド制の導入</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Tx/>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賃上げ基調とさらなる物価高騰が今後も想定されるなかで、他産業の後追いでは人材流出が続いてしまう</a:t>
            </a:r>
            <a:r>
              <a:rPr kumimoji="1" lang="ja-JP" altLang="en-US" sz="1350" spc="-100" dirty="0">
                <a:latin typeface="BIZ UDPゴシック"/>
                <a:ea typeface="BIZ UDゴシック"/>
              </a:rPr>
              <a:t>。</a:t>
            </a:r>
            <a:br>
              <a:rPr kumimoji="1" lang="en-US" altLang="ja-JP" sz="1350" spc="-100" dirty="0">
                <a:latin typeface="BIZ UDPゴシック"/>
                <a:ea typeface="BIZ UDゴシック"/>
              </a:rPr>
            </a:br>
            <a:r>
              <a:rPr kumimoji="1" lang="ja-JP" altLang="en-US" sz="1350" i="0" strike="noStrike" kern="1200" cap="none" spc="-100" normalizeH="0" baseline="0" noProof="0" dirty="0">
                <a:ln>
                  <a:noFill/>
                </a:ln>
                <a:effectLst/>
                <a:uLnTx/>
                <a:uFillTx/>
                <a:latin typeface="BIZ UDPゴシック"/>
                <a:ea typeface="BIZ UDゴシック"/>
                <a:cs typeface="+mn-cs"/>
              </a:rPr>
              <a:t>全産業の賃上げや人事院勧告、また最低賃金、そして物価指数に連動する仕組みを導入すべき</a:t>
            </a:r>
            <a:r>
              <a:rPr kumimoji="1" lang="ja-JP" altLang="en-US" sz="1350" spc="-100" dirty="0">
                <a:latin typeface="BIZ UDPゴシック"/>
                <a:ea typeface="BIZ UDゴシック"/>
              </a:rPr>
              <a:t>。</a:t>
            </a:r>
            <a:endParaRPr kumimoji="1" lang="ja-JP" altLang="en-US" sz="1350" dirty="0"/>
          </a:p>
          <a:p>
            <a:pPr algn="l">
              <a:lnSpc>
                <a:spcPct val="110000"/>
              </a:lnSpc>
              <a:spcBef>
                <a:spcPts val="600"/>
              </a:spcBef>
            </a:pPr>
            <a:r>
              <a:rPr kumimoji="1" lang="en-US" altLang="ja-JP" sz="1600" b="1" u="heavy" dirty="0"/>
              <a:t>3.</a:t>
            </a:r>
            <a:r>
              <a:rPr kumimoji="1" lang="ja-JP" altLang="en-US" sz="1600" b="1" u="heavy" dirty="0"/>
              <a:t> 処遇改善の制度間一元化、対象事業・職種と法人裁量のさらなる拡大</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Tx/>
              <a:buChar char="➡"/>
              <a:tabLst/>
              <a:defRPr/>
            </a:pPr>
            <a:r>
              <a:rPr kumimoji="1" lang="ja-JP" altLang="en-US" sz="1350" spc="-100" dirty="0">
                <a:latin typeface="BIZ UDPゴシック"/>
                <a:ea typeface="BIZ UDゴシック"/>
              </a:rPr>
              <a:t>人事院勧告</a:t>
            </a:r>
            <a:r>
              <a:rPr kumimoji="1" lang="ja-JP" altLang="en-US" sz="1350" i="0" strike="noStrike" kern="1200" cap="none" spc="-100" normalizeH="0" baseline="0" noProof="0" dirty="0">
                <a:ln>
                  <a:noFill/>
                </a:ln>
                <a:effectLst/>
                <a:uLnTx/>
                <a:uFillTx/>
                <a:latin typeface="BIZ UDPゴシック"/>
                <a:ea typeface="BIZ UDゴシック"/>
                <a:cs typeface="+mn-cs"/>
              </a:rPr>
              <a:t>ベースの保育分野等や、仕組みは同じでも別制度の介護分野など、処遇改善制度の多様・縦割りのなかで、多角経営する社会福祉法人等では、職員への公平感をもった処遇に苦慮し、法人持ち出しでの対応も。</a:t>
            </a:r>
            <a:br>
              <a:rPr kumimoji="1" lang="en-US" altLang="ja-JP" sz="1350" i="0" strike="noStrike" kern="1200" cap="none" spc="-100" normalizeH="0" baseline="0" noProof="0" dirty="0">
                <a:ln>
                  <a:noFill/>
                </a:ln>
                <a:effectLst/>
                <a:uLnTx/>
                <a:uFillTx/>
                <a:latin typeface="BIZ UDPゴシック"/>
                <a:ea typeface="BIZ UDゴシック"/>
                <a:cs typeface="+mn-cs"/>
              </a:rPr>
            </a:br>
            <a:r>
              <a:rPr kumimoji="1" lang="ja-JP" altLang="en-US" sz="1350" i="0" strike="noStrike" kern="1200" cap="none" spc="-100" normalizeH="0" baseline="0" noProof="0" dirty="0">
                <a:ln>
                  <a:noFill/>
                </a:ln>
                <a:effectLst/>
                <a:uLnTx/>
                <a:uFillTx/>
                <a:latin typeface="BIZ UDPゴシック"/>
                <a:ea typeface="BIZ UDゴシック"/>
                <a:cs typeface="+mn-cs"/>
              </a:rPr>
              <a:t>処遇改善の仕組み・運用の制度間一元化と、法人裁量のさらなる拡大が必要。</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Tx/>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相談系事業の加算対象への追加や、福祉・介護職以外の職種の加算算定基礎への算入が必要。</a:t>
            </a:r>
            <a:endParaRPr kumimoji="1" lang="ja-JP" altLang="en-US" sz="1350" dirty="0"/>
          </a:p>
          <a:p>
            <a:pPr algn="l">
              <a:lnSpc>
                <a:spcPct val="110000"/>
              </a:lnSpc>
              <a:spcBef>
                <a:spcPts val="600"/>
              </a:spcBef>
            </a:pPr>
            <a:r>
              <a:rPr kumimoji="1" lang="en-US" altLang="ja-JP" sz="1600" b="1" u="heavy" dirty="0"/>
              <a:t>4.</a:t>
            </a:r>
            <a:r>
              <a:rPr kumimoji="1" lang="ja-JP" altLang="en-US" sz="1600" b="1" u="heavy" dirty="0"/>
              <a:t> 物価高騰対策にかかる財政支援の拡充</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 typeface="BIZ UDPゴシック" panose="020B0400000000000000" pitchFamily="50" charset="-128"/>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光熱水費、食事提供費等の高騰の状況に応じ、基準費用額・補足給付額、食事提供体制加算額を引き上げるべき。</a:t>
            </a:r>
          </a:p>
          <a:p>
            <a:pPr marL="468312" marR="0" lvl="0" indent="-285750" algn="l" defTabSz="457200" rtl="0" eaLnBrk="1" fontAlgn="auto" latinLnBrk="0" hangingPunct="1">
              <a:lnSpc>
                <a:spcPct val="110000"/>
              </a:lnSpc>
              <a:spcBef>
                <a:spcPts val="0"/>
              </a:spcBef>
              <a:spcAft>
                <a:spcPts val="0"/>
              </a:spcAft>
              <a:buClr>
                <a:schemeClr val="accent1">
                  <a:lumMod val="75000"/>
                </a:schemeClr>
              </a:buClr>
              <a:buSzTx/>
              <a:buFont typeface="BIZ UDPゴシック" panose="020B0400000000000000" pitchFamily="50" charset="-128"/>
              <a:buChar char="➡"/>
              <a:tabLst/>
              <a:defRPr/>
            </a:pPr>
            <a:r>
              <a:rPr kumimoji="1" lang="ja-JP" altLang="en-US" sz="1350" i="0" strike="noStrike" kern="1200" cap="none" spc="-100" normalizeH="0" baseline="0" noProof="0" dirty="0">
                <a:ln>
                  <a:noFill/>
                </a:ln>
                <a:effectLst/>
                <a:uLnTx/>
                <a:uFillTx/>
                <a:latin typeface="BIZ UDPゴシック"/>
                <a:ea typeface="BIZ UDゴシック"/>
                <a:cs typeface="+mn-cs"/>
              </a:rPr>
              <a:t>財政支援は、自治体への交付金ではなく、補助金など支援が事業所に確実に行き渡る仕組みにしていただきたい。</a:t>
            </a:r>
            <a:endParaRPr kumimoji="1" lang="ja-JP" altLang="en-US" sz="1350" i="0" strike="noStrike" kern="1200" cap="none" spc="0" normalizeH="0" baseline="0" noProof="0" dirty="0">
              <a:ln>
                <a:noFill/>
              </a:ln>
              <a:effectLst/>
              <a:uLnTx/>
              <a:uFillTx/>
              <a:latin typeface="BIZ UDPゴシック"/>
              <a:ea typeface="BIZ UDゴシック"/>
              <a:cs typeface="+mn-cs"/>
            </a:endParaRPr>
          </a:p>
        </p:txBody>
      </p:sp>
    </p:spTree>
    <p:extLst>
      <p:ext uri="{BB962C8B-B14F-4D97-AF65-F5344CB8AC3E}">
        <p14:creationId xmlns:p14="http://schemas.microsoft.com/office/powerpoint/2010/main" val="252263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7122AF-6A04-0FDD-1A1C-B23E3A5365AD}"/>
              </a:ext>
            </a:extLst>
          </p:cNvPr>
          <p:cNvSpPr>
            <a:spLocks noGrp="1"/>
          </p:cNvSpPr>
          <p:nvPr>
            <p:ph type="title"/>
          </p:nvPr>
        </p:nvSpPr>
        <p:spPr>
          <a:xfrm>
            <a:off x="252000" y="2592430"/>
            <a:ext cx="8640000" cy="1673141"/>
          </a:xfrm>
        </p:spPr>
        <p:txBody>
          <a:bodyPr/>
          <a:lstStyle/>
          <a:p>
            <a:r>
              <a:rPr kumimoji="1" lang="ja-JP" altLang="en-US" sz="3200" dirty="0"/>
              <a:t>障害福祉現場の賃上げ状況調査</a:t>
            </a:r>
            <a:br>
              <a:rPr kumimoji="1" lang="en-US" altLang="ja-JP" sz="3200" dirty="0"/>
            </a:br>
            <a:br>
              <a:rPr kumimoji="1" lang="en-US" altLang="ja-JP" dirty="0"/>
            </a:br>
            <a:r>
              <a:rPr kumimoji="1" lang="ja-JP" altLang="en-US" dirty="0"/>
              <a:t>調査結果</a:t>
            </a:r>
          </a:p>
        </p:txBody>
      </p:sp>
      <p:sp>
        <p:nvSpPr>
          <p:cNvPr id="4" name="スライド番号プレースホルダー 3">
            <a:extLst>
              <a:ext uri="{FF2B5EF4-FFF2-40B4-BE49-F238E27FC236}">
                <a16:creationId xmlns:a16="http://schemas.microsoft.com/office/drawing/2014/main" id="{97639CFB-FED5-7F3F-B9E4-B663C3021E19}"/>
              </a:ext>
            </a:extLst>
          </p:cNvPr>
          <p:cNvSpPr>
            <a:spLocks noGrp="1"/>
          </p:cNvSpPr>
          <p:nvPr>
            <p:ph type="sldNum" sz="quarter" idx="12"/>
          </p:nvPr>
        </p:nvSpPr>
        <p:spPr/>
        <p:txBody>
          <a:bodyPr/>
          <a:lstStyle/>
          <a:p>
            <a:fld id="{26602F96-BD4F-446E-A302-AB24E3F32220}" type="slidenum">
              <a:rPr kumimoji="1" lang="ja-JP" altLang="en-US" smtClean="0"/>
              <a:t>5</a:t>
            </a:fld>
            <a:endParaRPr kumimoji="1" lang="ja-JP" altLang="en-US"/>
          </a:p>
        </p:txBody>
      </p:sp>
    </p:spTree>
    <p:extLst>
      <p:ext uri="{BB962C8B-B14F-4D97-AF65-F5344CB8AC3E}">
        <p14:creationId xmlns:p14="http://schemas.microsoft.com/office/powerpoint/2010/main" val="2126355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D0F40-C485-EB2E-6003-8B397113AE7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5C6D7AF-F99F-8436-FD21-ADDEF8A123CC}"/>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調査概要</a:t>
            </a:r>
            <a:endParaRPr kumimoji="1" lang="ja-JP" altLang="en-US" dirty="0"/>
          </a:p>
        </p:txBody>
      </p:sp>
      <p:sp>
        <p:nvSpPr>
          <p:cNvPr id="4" name="スライド番号プレースホルダー 3">
            <a:extLst>
              <a:ext uri="{FF2B5EF4-FFF2-40B4-BE49-F238E27FC236}">
                <a16:creationId xmlns:a16="http://schemas.microsoft.com/office/drawing/2014/main" id="{99ED4979-FBE6-63AF-49F0-660893745FC4}"/>
              </a:ext>
            </a:extLst>
          </p:cNvPr>
          <p:cNvSpPr>
            <a:spLocks noGrp="1"/>
          </p:cNvSpPr>
          <p:nvPr>
            <p:ph type="sldNum" sz="quarter" idx="12"/>
          </p:nvPr>
        </p:nvSpPr>
        <p:spPr/>
        <p:txBody>
          <a:bodyPr/>
          <a:lstStyle/>
          <a:p>
            <a:fld id="{26602F96-BD4F-446E-A302-AB24E3F32220}" type="slidenum">
              <a:rPr kumimoji="1" lang="ja-JP" altLang="en-US" smtClean="0"/>
              <a:t>6</a:t>
            </a:fld>
            <a:endParaRPr kumimoji="1" lang="ja-JP" altLang="en-US"/>
          </a:p>
        </p:txBody>
      </p:sp>
      <p:graphicFrame>
        <p:nvGraphicFramePr>
          <p:cNvPr id="9" name="コンテンツ プレースホルダー 8">
            <a:extLst>
              <a:ext uri="{FF2B5EF4-FFF2-40B4-BE49-F238E27FC236}">
                <a16:creationId xmlns:a16="http://schemas.microsoft.com/office/drawing/2014/main" id="{B59B0C10-564F-E247-AB7F-DA251892E7E3}"/>
              </a:ext>
            </a:extLst>
          </p:cNvPr>
          <p:cNvGraphicFramePr>
            <a:graphicFrameLocks noGrp="1"/>
          </p:cNvGraphicFramePr>
          <p:nvPr>
            <p:ph idx="1"/>
            <p:extLst>
              <p:ext uri="{D42A27DB-BD31-4B8C-83A1-F6EECF244321}">
                <p14:modId xmlns:p14="http://schemas.microsoft.com/office/powerpoint/2010/main" val="1759502102"/>
              </p:ext>
            </p:extLst>
          </p:nvPr>
        </p:nvGraphicFramePr>
        <p:xfrm>
          <a:off x="252413" y="987425"/>
          <a:ext cx="8640000" cy="2320440"/>
        </p:xfrm>
        <a:graphic>
          <a:graphicData uri="http://schemas.openxmlformats.org/drawingml/2006/table">
            <a:tbl>
              <a:tblPr>
                <a:tableStyleId>{5940675A-B579-460E-94D1-54222C63F5DA}</a:tableStyleId>
              </a:tblPr>
              <a:tblGrid>
                <a:gridCol w="1440000">
                  <a:extLst>
                    <a:ext uri="{9D8B030D-6E8A-4147-A177-3AD203B41FA5}">
                      <a16:colId xmlns:a16="http://schemas.microsoft.com/office/drawing/2014/main" val="2022627496"/>
                    </a:ext>
                  </a:extLst>
                </a:gridCol>
                <a:gridCol w="3449858">
                  <a:extLst>
                    <a:ext uri="{9D8B030D-6E8A-4147-A177-3AD203B41FA5}">
                      <a16:colId xmlns:a16="http://schemas.microsoft.com/office/drawing/2014/main" val="726883884"/>
                    </a:ext>
                  </a:extLst>
                </a:gridCol>
                <a:gridCol w="3750142">
                  <a:extLst>
                    <a:ext uri="{9D8B030D-6E8A-4147-A177-3AD203B41FA5}">
                      <a16:colId xmlns:a16="http://schemas.microsoft.com/office/drawing/2014/main" val="320353684"/>
                    </a:ext>
                  </a:extLst>
                </a:gridCol>
              </a:tblGrid>
              <a:tr h="370840">
                <a:tc>
                  <a:txBody>
                    <a:bodyPr/>
                    <a:lstStyle/>
                    <a:p>
                      <a:pPr algn="ctr"/>
                      <a:r>
                        <a:rPr kumimoji="1" lang="ja-JP" altLang="en-US" b="1" dirty="0"/>
                        <a:t>実施団体</a:t>
                      </a:r>
                    </a:p>
                  </a:txBody>
                  <a:tcPr marT="36000" marB="72000">
                    <a:solidFill>
                      <a:schemeClr val="accent6">
                        <a:lumMod val="20000"/>
                        <a:lumOff val="80000"/>
                      </a:schemeClr>
                    </a:solidFill>
                  </a:tcPr>
                </a:tc>
                <a:tc>
                  <a:txBody>
                    <a:bodyPr/>
                    <a:lstStyle/>
                    <a:p>
                      <a:pPr>
                        <a:spcAft>
                          <a:spcPts val="600"/>
                        </a:spcAft>
                      </a:pPr>
                      <a:r>
                        <a:rPr kumimoji="1" lang="ja-JP" altLang="en-US" sz="1200" spc="-150" dirty="0">
                          <a:solidFill>
                            <a:schemeClr val="tx1">
                              <a:lumMod val="75000"/>
                              <a:lumOff val="25000"/>
                            </a:schemeClr>
                          </a:solidFill>
                        </a:rPr>
                        <a:t>公益財団法人</a:t>
                      </a:r>
                      <a:r>
                        <a:rPr kumimoji="1" lang="ja-JP" altLang="en-US" spc="-150" dirty="0"/>
                        <a:t> </a:t>
                      </a:r>
                      <a:r>
                        <a:rPr kumimoji="1" lang="ja-JP" altLang="en-US" b="1" spc="-150" dirty="0"/>
                        <a:t>日本知的障害者福祉協会</a:t>
                      </a:r>
                    </a:p>
                    <a:p>
                      <a:pPr>
                        <a:spcAft>
                          <a:spcPts val="600"/>
                        </a:spcAft>
                      </a:pPr>
                      <a:r>
                        <a:rPr kumimoji="1" lang="ja-JP" altLang="en-US" sz="1200" spc="-150" dirty="0">
                          <a:solidFill>
                            <a:schemeClr val="tx1">
                              <a:lumMod val="75000"/>
                              <a:lumOff val="25000"/>
                            </a:schemeClr>
                          </a:solidFill>
                        </a:rPr>
                        <a:t>社会福祉法人</a:t>
                      </a:r>
                      <a:r>
                        <a:rPr kumimoji="1" lang="ja-JP" altLang="en-US" spc="-150" dirty="0">
                          <a:solidFill>
                            <a:schemeClr val="tx1">
                              <a:lumMod val="75000"/>
                              <a:lumOff val="25000"/>
                            </a:schemeClr>
                          </a:solidFill>
                        </a:rPr>
                        <a:t> </a:t>
                      </a:r>
                      <a:r>
                        <a:rPr kumimoji="1" lang="ja-JP" altLang="en-US" sz="1600" spc="-150" dirty="0">
                          <a:solidFill>
                            <a:schemeClr val="tx1">
                              <a:lumMod val="75000"/>
                              <a:lumOff val="25000"/>
                            </a:schemeClr>
                          </a:solidFill>
                        </a:rPr>
                        <a:t>全国社会福祉協議会</a:t>
                      </a:r>
                      <a:br>
                        <a:rPr kumimoji="1" lang="en-US" altLang="ja-JP" sz="1600" spc="-150" dirty="0">
                          <a:solidFill>
                            <a:schemeClr val="tx1">
                              <a:lumMod val="75000"/>
                              <a:lumOff val="25000"/>
                            </a:schemeClr>
                          </a:solidFill>
                        </a:rPr>
                      </a:br>
                      <a:r>
                        <a:rPr kumimoji="1" lang="ja-JP" altLang="en-US" b="1" spc="-150" dirty="0"/>
                        <a:t>　全国社会就労センター協議会</a:t>
                      </a:r>
                      <a:br>
                        <a:rPr kumimoji="1" lang="en-US" altLang="ja-JP" b="1" spc="-150" dirty="0"/>
                      </a:br>
                      <a:r>
                        <a:rPr kumimoji="1" lang="ja-JP" altLang="en-US" b="1" spc="-150" dirty="0"/>
                        <a:t>　全国身体障害者施設協議会</a:t>
                      </a:r>
                      <a:br>
                        <a:rPr kumimoji="1" lang="en-US" altLang="ja-JP" b="1" spc="-150" dirty="0"/>
                      </a:br>
                      <a:r>
                        <a:rPr kumimoji="1" lang="ja-JP" altLang="en-US" b="1" spc="-150" dirty="0"/>
                        <a:t>　全国社会福祉法人経営者協議会</a:t>
                      </a:r>
                    </a:p>
                  </a:txBody>
                  <a:tcPr marT="36000" marB="72000">
                    <a:lnR w="12700" cmpd="sng">
                      <a:noFill/>
                    </a:lnR>
                  </a:tcPr>
                </a:tc>
                <a:tc>
                  <a:txBody>
                    <a:bodyPr/>
                    <a:lstStyle/>
                    <a:p>
                      <a:pPr>
                        <a:spcAft>
                          <a:spcPts val="600"/>
                        </a:spcAft>
                      </a:pPr>
                      <a:r>
                        <a:rPr kumimoji="1" lang="zh-TW" altLang="en-US" b="1" spc="-150" dirty="0"/>
                        <a:t>全国身体障害者福祉施設協議会</a:t>
                      </a:r>
                    </a:p>
                    <a:p>
                      <a:pPr>
                        <a:spcAft>
                          <a:spcPts val="600"/>
                        </a:spcAft>
                      </a:pPr>
                      <a:r>
                        <a:rPr kumimoji="1" lang="zh-TW" altLang="en-US" sz="1200" spc="-150" dirty="0">
                          <a:solidFill>
                            <a:schemeClr val="tx1">
                              <a:lumMod val="75000"/>
                              <a:lumOff val="25000"/>
                            </a:schemeClr>
                          </a:solidFill>
                        </a:rPr>
                        <a:t>特定非営利活動法人</a:t>
                      </a:r>
                      <a:r>
                        <a:rPr kumimoji="1" lang="zh-TW" altLang="en-US" spc="-150" dirty="0"/>
                        <a:t> </a:t>
                      </a:r>
                      <a:r>
                        <a:rPr kumimoji="1" lang="zh-TW" altLang="en-US" b="1" spc="-150" dirty="0"/>
                        <a:t>日本相談支援専門員協会</a:t>
                      </a:r>
                    </a:p>
                    <a:p>
                      <a:pPr>
                        <a:spcAft>
                          <a:spcPts val="600"/>
                        </a:spcAft>
                      </a:pPr>
                      <a:r>
                        <a:rPr kumimoji="1" lang="zh-TW" altLang="en-US" sz="1200" spc="-150" dirty="0">
                          <a:solidFill>
                            <a:schemeClr val="tx1">
                              <a:lumMod val="75000"/>
                              <a:lumOff val="25000"/>
                            </a:schemeClr>
                          </a:solidFill>
                        </a:rPr>
                        <a:t>一般社団法人</a:t>
                      </a:r>
                      <a:r>
                        <a:rPr kumimoji="1" lang="zh-TW" altLang="en-US" spc="-150" dirty="0"/>
                        <a:t> </a:t>
                      </a:r>
                      <a:r>
                        <a:rPr kumimoji="1" lang="zh-TW" altLang="en-US" b="1" spc="-150" dirty="0"/>
                        <a:t>全国介護事業者連盟</a:t>
                      </a:r>
                    </a:p>
                    <a:p>
                      <a:pPr>
                        <a:spcAft>
                          <a:spcPts val="600"/>
                        </a:spcAft>
                      </a:pPr>
                      <a:r>
                        <a:rPr kumimoji="1" lang="zh-TW" altLang="en-US" sz="1200" spc="-150" dirty="0">
                          <a:solidFill>
                            <a:schemeClr val="tx1">
                              <a:lumMod val="75000"/>
                              <a:lumOff val="25000"/>
                            </a:schemeClr>
                          </a:solidFill>
                        </a:rPr>
                        <a:t>一般社団法人</a:t>
                      </a:r>
                      <a:r>
                        <a:rPr kumimoji="1" lang="zh-TW" altLang="en-US" spc="-150" dirty="0"/>
                        <a:t> </a:t>
                      </a:r>
                      <a:r>
                        <a:rPr kumimoji="1" lang="zh-TW" altLang="en-US" b="1" spc="-150" dirty="0"/>
                        <a:t>全国児童発達支援協議会</a:t>
                      </a:r>
                    </a:p>
                  </a:txBody>
                  <a:tcPr marT="36000" marB="72000">
                    <a:lnL w="12700" cmpd="sng">
                      <a:noFill/>
                    </a:lnL>
                  </a:tcPr>
                </a:tc>
                <a:extLst>
                  <a:ext uri="{0D108BD9-81ED-4DB2-BD59-A6C34878D82A}">
                    <a16:rowId xmlns:a16="http://schemas.microsoft.com/office/drawing/2014/main" val="2669593283"/>
                  </a:ext>
                </a:extLst>
              </a:tr>
              <a:tr h="370840">
                <a:tc>
                  <a:txBody>
                    <a:bodyPr/>
                    <a:lstStyle/>
                    <a:p>
                      <a:pPr algn="ctr"/>
                      <a:r>
                        <a:rPr kumimoji="1" lang="ja-JP" altLang="en-US" b="1" dirty="0"/>
                        <a:t>調査期間</a:t>
                      </a:r>
                    </a:p>
                  </a:txBody>
                  <a:tcPr marT="36000" marB="72000">
                    <a:solidFill>
                      <a:schemeClr val="accent6">
                        <a:lumMod val="20000"/>
                        <a:lumOff val="80000"/>
                      </a:schemeClr>
                    </a:solidFill>
                  </a:tcPr>
                </a:tc>
                <a:tc gridSpan="2">
                  <a:txBody>
                    <a:bodyPr/>
                    <a:lstStyle/>
                    <a:p>
                      <a:r>
                        <a:rPr kumimoji="1" lang="ja-JP" altLang="en-US" dirty="0"/>
                        <a:t>令和</a:t>
                      </a:r>
                      <a:r>
                        <a:rPr kumimoji="1" lang="en-US" altLang="ja-JP" dirty="0"/>
                        <a:t>7</a:t>
                      </a:r>
                      <a:r>
                        <a:rPr kumimoji="1" lang="ja-JP" altLang="en-US" dirty="0"/>
                        <a:t>年</a:t>
                      </a:r>
                      <a:r>
                        <a:rPr kumimoji="1" lang="en-US" altLang="ja-JP" dirty="0"/>
                        <a:t>9</a:t>
                      </a:r>
                      <a:r>
                        <a:rPr kumimoji="1" lang="ja-JP" altLang="en-US" dirty="0"/>
                        <a:t>月</a:t>
                      </a:r>
                      <a:r>
                        <a:rPr kumimoji="1" lang="en-US" altLang="ja-JP" dirty="0"/>
                        <a:t>5</a:t>
                      </a:r>
                      <a:r>
                        <a:rPr kumimoji="1" lang="ja-JP" altLang="en-US" dirty="0"/>
                        <a:t>日～</a:t>
                      </a:r>
                      <a:r>
                        <a:rPr kumimoji="1" lang="en-US" altLang="ja-JP" dirty="0"/>
                        <a:t>9</a:t>
                      </a:r>
                      <a:r>
                        <a:rPr kumimoji="1" lang="ja-JP" altLang="en-US" dirty="0"/>
                        <a:t>月</a:t>
                      </a:r>
                      <a:r>
                        <a:rPr kumimoji="1" lang="en-US" altLang="ja-JP" dirty="0"/>
                        <a:t>22</a:t>
                      </a:r>
                      <a:r>
                        <a:rPr kumimoji="1" lang="ja-JP" altLang="en-US" dirty="0"/>
                        <a:t>日</a:t>
                      </a:r>
                    </a:p>
                  </a:txBody>
                  <a:tcPr marT="36000" marB="72000"/>
                </a:tc>
                <a:tc hMerge="1">
                  <a:txBody>
                    <a:bodyPr/>
                    <a:lstStyle/>
                    <a:p>
                      <a:endParaRPr kumimoji="1" lang="ja-JP" altLang="en-US"/>
                    </a:p>
                  </a:txBody>
                  <a:tcPr/>
                </a:tc>
                <a:extLst>
                  <a:ext uri="{0D108BD9-81ED-4DB2-BD59-A6C34878D82A}">
                    <a16:rowId xmlns:a16="http://schemas.microsoft.com/office/drawing/2014/main" val="2901756492"/>
                  </a:ext>
                </a:extLst>
              </a:tr>
              <a:tr h="370840">
                <a:tc>
                  <a:txBody>
                    <a:bodyPr/>
                    <a:lstStyle/>
                    <a:p>
                      <a:pPr algn="ctr"/>
                      <a:r>
                        <a:rPr kumimoji="1" lang="ja-JP" altLang="en-US" b="1" dirty="0"/>
                        <a:t>回答数</a:t>
                      </a:r>
                    </a:p>
                  </a:txBody>
                  <a:tcPr marT="36000" marB="72000">
                    <a:solidFill>
                      <a:schemeClr val="accent6">
                        <a:lumMod val="20000"/>
                        <a:lumOff val="80000"/>
                      </a:schemeClr>
                    </a:solidFill>
                  </a:tcPr>
                </a:tc>
                <a:tc gridSpan="2">
                  <a:txBody>
                    <a:bodyPr/>
                    <a:lstStyle/>
                    <a:p>
                      <a:r>
                        <a:rPr kumimoji="1" lang="en-US" altLang="ja-JP" b="1" dirty="0"/>
                        <a:t>1,547</a:t>
                      </a:r>
                      <a:r>
                        <a:rPr kumimoji="1" lang="ja-JP" altLang="en-US" b="1" dirty="0"/>
                        <a:t>事業所</a:t>
                      </a:r>
                    </a:p>
                  </a:txBody>
                  <a:tcPr marT="36000" marB="72000"/>
                </a:tc>
                <a:tc hMerge="1">
                  <a:txBody>
                    <a:bodyPr/>
                    <a:lstStyle/>
                    <a:p>
                      <a:endParaRPr kumimoji="1" lang="ja-JP" altLang="en-US"/>
                    </a:p>
                  </a:txBody>
                  <a:tcPr/>
                </a:tc>
                <a:extLst>
                  <a:ext uri="{0D108BD9-81ED-4DB2-BD59-A6C34878D82A}">
                    <a16:rowId xmlns:a16="http://schemas.microsoft.com/office/drawing/2014/main" val="1908989519"/>
                  </a:ext>
                </a:extLst>
              </a:tr>
            </a:tbl>
          </a:graphicData>
        </a:graphic>
      </p:graphicFrame>
      <p:cxnSp>
        <p:nvCxnSpPr>
          <p:cNvPr id="10" name="直線コネクタ 9">
            <a:extLst>
              <a:ext uri="{FF2B5EF4-FFF2-40B4-BE49-F238E27FC236}">
                <a16:creationId xmlns:a16="http://schemas.microsoft.com/office/drawing/2014/main" id="{99201672-6635-FEBF-99F7-D4A65C7FDB28}"/>
              </a:ext>
            </a:extLst>
          </p:cNvPr>
          <p:cNvCxnSpPr>
            <a:cxnSpLocks/>
          </p:cNvCxnSpPr>
          <p:nvPr/>
        </p:nvCxnSpPr>
        <p:spPr>
          <a:xfrm>
            <a:off x="5152104" y="1040546"/>
            <a:ext cx="0" cy="1440000"/>
          </a:xfrm>
          <a:prstGeom prst="line">
            <a:avLst/>
          </a:prstGeom>
          <a:ln w="1270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aphicFrame>
        <p:nvGraphicFramePr>
          <p:cNvPr id="6" name="グラフ 5">
            <a:extLst>
              <a:ext uri="{FF2B5EF4-FFF2-40B4-BE49-F238E27FC236}">
                <a16:creationId xmlns:a16="http://schemas.microsoft.com/office/drawing/2014/main" id="{132EFA32-7CE8-315B-C2C9-F601BC80AC61}"/>
              </a:ext>
            </a:extLst>
          </p:cNvPr>
          <p:cNvGraphicFramePr>
            <a:graphicFrameLocks/>
          </p:cNvGraphicFramePr>
          <p:nvPr>
            <p:extLst>
              <p:ext uri="{D42A27DB-BD31-4B8C-83A1-F6EECF244321}">
                <p14:modId xmlns:p14="http://schemas.microsoft.com/office/powerpoint/2010/main" val="3087089730"/>
              </p:ext>
            </p:extLst>
          </p:nvPr>
        </p:nvGraphicFramePr>
        <p:xfrm>
          <a:off x="252000" y="3513810"/>
          <a:ext cx="4320000" cy="288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グラフ 6">
            <a:extLst>
              <a:ext uri="{FF2B5EF4-FFF2-40B4-BE49-F238E27FC236}">
                <a16:creationId xmlns:a16="http://schemas.microsoft.com/office/drawing/2014/main" id="{2BB41BBE-29C8-1903-F379-F18BE29BCDE6}"/>
              </a:ext>
            </a:extLst>
          </p:cNvPr>
          <p:cNvGraphicFramePr>
            <a:graphicFrameLocks/>
          </p:cNvGraphicFramePr>
          <p:nvPr>
            <p:extLst>
              <p:ext uri="{D42A27DB-BD31-4B8C-83A1-F6EECF244321}">
                <p14:modId xmlns:p14="http://schemas.microsoft.com/office/powerpoint/2010/main" val="4200178997"/>
              </p:ext>
            </p:extLst>
          </p:nvPr>
        </p:nvGraphicFramePr>
        <p:xfrm>
          <a:off x="4572000" y="3511630"/>
          <a:ext cx="4320000" cy="2880000"/>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AEB381DC-2ABE-F848-0619-1CCBA91A5BA4}"/>
              </a:ext>
            </a:extLst>
          </p:cNvPr>
          <p:cNvSpPr txBox="1"/>
          <p:nvPr/>
        </p:nvSpPr>
        <p:spPr>
          <a:xfrm>
            <a:off x="252000" y="3429000"/>
            <a:ext cx="1415772" cy="338554"/>
          </a:xfrm>
          <a:prstGeom prst="rect">
            <a:avLst/>
          </a:prstGeom>
          <a:noFill/>
        </p:spPr>
        <p:txBody>
          <a:bodyPr wrap="none" rtlCol="0">
            <a:spAutoFit/>
          </a:bodyPr>
          <a:lstStyle/>
          <a:p>
            <a:r>
              <a:rPr kumimoji="1" lang="en-US" altLang="ja-JP" sz="1600" b="1" dirty="0">
                <a:solidFill>
                  <a:schemeClr val="accent6"/>
                </a:solidFill>
              </a:rPr>
              <a:t>【</a:t>
            </a:r>
            <a:r>
              <a:rPr kumimoji="1" lang="ja-JP" altLang="en-US" sz="1600" b="1" dirty="0">
                <a:solidFill>
                  <a:schemeClr val="accent6"/>
                </a:solidFill>
              </a:rPr>
              <a:t>回答内訳</a:t>
            </a:r>
            <a:r>
              <a:rPr kumimoji="1" lang="en-US" altLang="ja-JP" sz="1600" b="1" dirty="0">
                <a:solidFill>
                  <a:schemeClr val="accent6"/>
                </a:solidFill>
              </a:rPr>
              <a:t>】</a:t>
            </a:r>
            <a:endParaRPr kumimoji="1" lang="ja-JP" altLang="en-US" sz="1600" b="1" dirty="0">
              <a:solidFill>
                <a:schemeClr val="accent6"/>
              </a:solidFill>
            </a:endParaRPr>
          </a:p>
        </p:txBody>
      </p:sp>
      <p:sp>
        <p:nvSpPr>
          <p:cNvPr id="5" name="テキスト ボックス 4">
            <a:extLst>
              <a:ext uri="{FF2B5EF4-FFF2-40B4-BE49-F238E27FC236}">
                <a16:creationId xmlns:a16="http://schemas.microsoft.com/office/drawing/2014/main" id="{2CA95DAD-BF93-F681-E1F4-9D7774AD3758}"/>
              </a:ext>
            </a:extLst>
          </p:cNvPr>
          <p:cNvSpPr txBox="1"/>
          <p:nvPr/>
        </p:nvSpPr>
        <p:spPr>
          <a:xfrm>
            <a:off x="119737" y="6417504"/>
            <a:ext cx="4584526" cy="415498"/>
          </a:xfrm>
          <a:prstGeom prst="rect">
            <a:avLst/>
          </a:prstGeom>
          <a:noFill/>
        </p:spPr>
        <p:txBody>
          <a:bodyPr wrap="square">
            <a:spAutoFit/>
          </a:bodyPr>
          <a:lstStyle/>
          <a:p>
            <a:pPr marL="87313" indent="-87313"/>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※本年4月に実施した「障害福祉現場における賃上げ・物価高騰・離職等の状況調査」とは、回答事業所の経営主体の状況が異なっている</a:t>
            </a:r>
          </a:p>
        </p:txBody>
      </p:sp>
    </p:spTree>
    <p:extLst>
      <p:ext uri="{BB962C8B-B14F-4D97-AF65-F5344CB8AC3E}">
        <p14:creationId xmlns:p14="http://schemas.microsoft.com/office/powerpoint/2010/main" val="90782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FC046ADD-3043-E17B-7006-76C5D7BC8074}"/>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処遇改善加算の算定状況</a:t>
            </a:r>
            <a:endParaRPr lang="ja-JP" altLang="en-US" dirty="0"/>
          </a:p>
        </p:txBody>
      </p:sp>
      <p:sp>
        <p:nvSpPr>
          <p:cNvPr id="3" name="スライド番号プレースホルダー 2">
            <a:extLst>
              <a:ext uri="{FF2B5EF4-FFF2-40B4-BE49-F238E27FC236}">
                <a16:creationId xmlns:a16="http://schemas.microsoft.com/office/drawing/2014/main" id="{3C0B3D1C-EBFC-76FB-8853-77F3D2A8AB67}"/>
              </a:ext>
            </a:extLst>
          </p:cNvPr>
          <p:cNvSpPr>
            <a:spLocks noGrp="1"/>
          </p:cNvSpPr>
          <p:nvPr>
            <p:ph type="sldNum" sz="quarter" idx="12"/>
          </p:nvPr>
        </p:nvSpPr>
        <p:spPr/>
        <p:txBody>
          <a:bodyPr/>
          <a:lstStyle/>
          <a:p>
            <a:fld id="{26602F96-BD4F-446E-A302-AB24E3F32220}" type="slidenum">
              <a:rPr kumimoji="1" lang="ja-JP" altLang="en-US" smtClean="0"/>
              <a:t>7</a:t>
            </a:fld>
            <a:endParaRPr kumimoji="1" lang="ja-JP" altLang="en-US"/>
          </a:p>
        </p:txBody>
      </p:sp>
      <p:sp>
        <p:nvSpPr>
          <p:cNvPr id="8" name="テキスト プレースホルダー 7">
            <a:extLst>
              <a:ext uri="{FF2B5EF4-FFF2-40B4-BE49-F238E27FC236}">
                <a16:creationId xmlns:a16="http://schemas.microsoft.com/office/drawing/2014/main" id="{77D4420C-A25B-17F4-422C-DFDEB655E7AC}"/>
              </a:ext>
            </a:extLst>
          </p:cNvPr>
          <p:cNvSpPr>
            <a:spLocks noGrp="1"/>
          </p:cNvSpPr>
          <p:nvPr>
            <p:ph type="body" sz="quarter" idx="13"/>
          </p:nvPr>
        </p:nvSpPr>
        <p:spPr>
          <a:xfrm>
            <a:off x="0" y="920560"/>
            <a:ext cx="9144000" cy="1611586"/>
          </a:xfrm>
        </p:spPr>
        <p:txBody>
          <a:bodyPr anchor="t" anchorCtr="0"/>
          <a:lstStyle/>
          <a:p>
            <a:pPr marL="285750" indent="-285750">
              <a:buSzPct val="125000"/>
              <a:buBlip>
                <a:blip r:embed="rId2">
                  <a:extLst>
                    <a:ext uri="{96DAC541-7B7A-43D3-8B79-37D633B846F1}">
                      <asvg:svgBlip xmlns:asvg="http://schemas.microsoft.com/office/drawing/2016/SVG/main" r:embed="rId3"/>
                    </a:ext>
                  </a:extLst>
                </a:blip>
              </a:buBlip>
            </a:pPr>
            <a:r>
              <a:rPr lang="ja-JP" altLang="en-US" sz="1800" b="0" dirty="0"/>
              <a:t>事業所の</a:t>
            </a:r>
            <a:r>
              <a:rPr lang="ja-JP" altLang="en-US" sz="1800" dirty="0">
                <a:solidFill>
                  <a:schemeClr val="accent6">
                    <a:lumMod val="75000"/>
                  </a:schemeClr>
                </a:solidFill>
              </a:rPr>
              <a:t>約</a:t>
            </a:r>
            <a:r>
              <a:rPr lang="en-US" altLang="ja-JP" sz="1800" dirty="0">
                <a:solidFill>
                  <a:schemeClr val="accent6">
                    <a:lumMod val="75000"/>
                  </a:schemeClr>
                </a:solidFill>
              </a:rPr>
              <a:t>8</a:t>
            </a:r>
            <a:r>
              <a:rPr lang="ja-JP" altLang="en-US" sz="1800" dirty="0">
                <a:solidFill>
                  <a:schemeClr val="accent6">
                    <a:lumMod val="75000"/>
                  </a:schemeClr>
                </a:solidFill>
              </a:rPr>
              <a:t>割が最上位の加算</a:t>
            </a:r>
            <a:r>
              <a:rPr lang="en-US" altLang="ja-JP" sz="1800" dirty="0">
                <a:solidFill>
                  <a:schemeClr val="accent6">
                    <a:lumMod val="75000"/>
                  </a:schemeClr>
                </a:solidFill>
              </a:rPr>
              <a:t>Ⅰ</a:t>
            </a:r>
            <a:r>
              <a:rPr lang="ja-JP" altLang="en-US" sz="1800" dirty="0">
                <a:solidFill>
                  <a:schemeClr val="accent6">
                    <a:lumMod val="75000"/>
                  </a:schemeClr>
                </a:solidFill>
              </a:rPr>
              <a:t>を算定</a:t>
            </a:r>
            <a:endParaRPr lang="ja-JP" altLang="en-US" sz="1800" u="sng" dirty="0">
              <a:solidFill>
                <a:schemeClr val="accent1"/>
              </a:solidFill>
            </a:endParaRPr>
          </a:p>
          <a:p>
            <a:pPr marL="285750" indent="-285750">
              <a:buSzPct val="125000"/>
              <a:buBlip>
                <a:blip r:embed="rId2">
                  <a:extLst>
                    <a:ext uri="{96DAC541-7B7A-43D3-8B79-37D633B846F1}">
                      <asvg:svgBlip xmlns:asvg="http://schemas.microsoft.com/office/drawing/2016/SVG/main" r:embed="rId3"/>
                    </a:ext>
                  </a:extLst>
                </a:blip>
              </a:buBlip>
            </a:pPr>
            <a:r>
              <a:rPr lang="ja-JP" altLang="en-US" sz="1800" b="0" dirty="0"/>
              <a:t>事業別の加算</a:t>
            </a:r>
            <a:r>
              <a:rPr lang="en-US" altLang="ja-JP" sz="1800" b="0" dirty="0"/>
              <a:t>Ⅰ</a:t>
            </a:r>
            <a:r>
              <a:rPr lang="ja-JP" altLang="en-US" sz="1800" b="0" dirty="0"/>
              <a:t>の算定状況は、入所支援等の</a:t>
            </a:r>
            <a:r>
              <a:rPr lang="en-US" altLang="ja-JP" sz="1800" b="0" dirty="0"/>
              <a:t>8</a:t>
            </a:r>
            <a:r>
              <a:rPr lang="ja-JP" altLang="en-US" sz="1800" b="0" dirty="0"/>
              <a:t>割超と比較すると、</a:t>
            </a:r>
            <a:br>
              <a:rPr lang="en-US" altLang="ja-JP" sz="1800" b="0" dirty="0"/>
            </a:br>
            <a:r>
              <a:rPr lang="ja-JP" altLang="en-US" sz="1800" b="0" dirty="0"/>
              <a:t>各通所事業は</a:t>
            </a:r>
            <a:r>
              <a:rPr lang="en-US" altLang="ja-JP" sz="1800" b="0" dirty="0"/>
              <a:t>7</a:t>
            </a:r>
            <a:r>
              <a:rPr lang="ja-JP" altLang="en-US" sz="1800" b="0" dirty="0"/>
              <a:t>割台にとどまっており、居宅介護はさらに低い</a:t>
            </a:r>
            <a:endParaRPr lang="en-US" altLang="ja-JP" sz="1800" b="0" dirty="0"/>
          </a:p>
          <a:p>
            <a:pPr>
              <a:buSzPct val="125000"/>
            </a:pPr>
            <a:r>
              <a:rPr lang="ja-JP" altLang="en-US" sz="1800" u="sng" dirty="0">
                <a:solidFill>
                  <a:schemeClr val="accent1"/>
                </a:solidFill>
              </a:rPr>
              <a:t>➡ 新たな加算の活用が進むなかで、より上位の加算の算定促進に向けた支援が必要</a:t>
            </a:r>
            <a:br>
              <a:rPr lang="en-US" altLang="ja-JP" sz="1800" u="sng" dirty="0">
                <a:solidFill>
                  <a:schemeClr val="accent1"/>
                </a:solidFill>
              </a:rPr>
            </a:br>
            <a:r>
              <a:rPr lang="ja-JP" altLang="en-US" sz="1800" u="sng" dirty="0">
                <a:solidFill>
                  <a:schemeClr val="accent1"/>
                </a:solidFill>
              </a:rPr>
              <a:t>さらに、加算の対象となっていない相談系事業における処遇改善も必要</a:t>
            </a:r>
          </a:p>
        </p:txBody>
      </p:sp>
      <p:graphicFrame>
        <p:nvGraphicFramePr>
          <p:cNvPr id="14" name="コンテンツ プレースホルダー 13">
            <a:extLst>
              <a:ext uri="{FF2B5EF4-FFF2-40B4-BE49-F238E27FC236}">
                <a16:creationId xmlns:a16="http://schemas.microsoft.com/office/drawing/2014/main" id="{5FAD4A9B-E965-68C0-1EBF-623869878C5B}"/>
              </a:ext>
            </a:extLst>
          </p:cNvPr>
          <p:cNvGraphicFramePr>
            <a:graphicFrameLocks noGrp="1"/>
          </p:cNvGraphicFramePr>
          <p:nvPr>
            <p:ph sz="quarter" idx="15"/>
            <p:extLst>
              <p:ext uri="{D42A27DB-BD31-4B8C-83A1-F6EECF244321}">
                <p14:modId xmlns:p14="http://schemas.microsoft.com/office/powerpoint/2010/main" val="2532281659"/>
              </p:ext>
            </p:extLst>
          </p:nvPr>
        </p:nvGraphicFramePr>
        <p:xfrm>
          <a:off x="3317818" y="2967038"/>
          <a:ext cx="5328000" cy="36004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コンテンツ プレースホルダー 10">
            <a:extLst>
              <a:ext uri="{FF2B5EF4-FFF2-40B4-BE49-F238E27FC236}">
                <a16:creationId xmlns:a16="http://schemas.microsoft.com/office/drawing/2014/main" id="{E3D26338-9235-FA42-6CB6-4490EF226ED6}"/>
              </a:ext>
            </a:extLst>
          </p:cNvPr>
          <p:cNvGraphicFramePr>
            <a:graphicFrameLocks noGrp="1"/>
          </p:cNvGraphicFramePr>
          <p:nvPr>
            <p:ph sz="quarter" idx="14"/>
            <p:extLst>
              <p:ext uri="{D42A27DB-BD31-4B8C-83A1-F6EECF244321}">
                <p14:modId xmlns:p14="http://schemas.microsoft.com/office/powerpoint/2010/main" val="1754244085"/>
              </p:ext>
            </p:extLst>
          </p:nvPr>
        </p:nvGraphicFramePr>
        <p:xfrm>
          <a:off x="251998" y="2967779"/>
          <a:ext cx="3240000" cy="2880000"/>
        </p:xfrm>
        <a:graphic>
          <a:graphicData uri="http://schemas.openxmlformats.org/drawingml/2006/chart">
            <c:chart xmlns:c="http://schemas.openxmlformats.org/drawingml/2006/chart" xmlns:r="http://schemas.openxmlformats.org/officeDocument/2006/relationships" r:id="rId5"/>
          </a:graphicData>
        </a:graphic>
      </p:graphicFrame>
      <p:sp>
        <p:nvSpPr>
          <p:cNvPr id="15" name="楕円 14">
            <a:extLst>
              <a:ext uri="{FF2B5EF4-FFF2-40B4-BE49-F238E27FC236}">
                <a16:creationId xmlns:a16="http://schemas.microsoft.com/office/drawing/2014/main" id="{42230B77-D5BE-5175-42B9-F50C0D0EFE5D}"/>
              </a:ext>
            </a:extLst>
          </p:cNvPr>
          <p:cNvSpPr/>
          <p:nvPr/>
        </p:nvSpPr>
        <p:spPr>
          <a:xfrm>
            <a:off x="7567467" y="3656257"/>
            <a:ext cx="540000" cy="900000"/>
          </a:xfrm>
          <a:prstGeom prst="ellipse">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7AF9C2D3-7E30-428E-F326-B638D000B94A}"/>
              </a:ext>
            </a:extLst>
          </p:cNvPr>
          <p:cNvSpPr/>
          <p:nvPr/>
        </p:nvSpPr>
        <p:spPr>
          <a:xfrm>
            <a:off x="7075428" y="4601136"/>
            <a:ext cx="540000" cy="900000"/>
          </a:xfrm>
          <a:prstGeom prst="ellipse">
            <a:avLst/>
          </a:prstGeom>
          <a:noFill/>
          <a:ln>
            <a:solidFill>
              <a:srgbClr val="FF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358CED4E-FAA1-C742-A4DC-A32E8ADEE065}"/>
              </a:ext>
            </a:extLst>
          </p:cNvPr>
          <p:cNvSpPr txBox="1"/>
          <p:nvPr/>
        </p:nvSpPr>
        <p:spPr>
          <a:xfrm>
            <a:off x="8393474" y="3779631"/>
            <a:ext cx="750526" cy="355276"/>
          </a:xfrm>
          <a:prstGeom prst="rect">
            <a:avLst/>
          </a:prstGeom>
          <a:noFill/>
        </p:spPr>
        <p:txBody>
          <a:bodyPr wrap="none" tIns="36000" bIns="72000" rtlCol="0">
            <a:spAutoFit/>
          </a:bodyPr>
          <a:lstStyle/>
          <a:p>
            <a:r>
              <a:rPr kumimoji="1" lang="en-US" altLang="ja-JP" sz="1600" dirty="0">
                <a:solidFill>
                  <a:schemeClr val="accent4">
                    <a:lumMod val="75000"/>
                  </a:schemeClr>
                </a:solidFill>
              </a:rPr>
              <a:t>8</a:t>
            </a:r>
            <a:r>
              <a:rPr kumimoji="1" lang="ja-JP" altLang="en-US" sz="1600" dirty="0">
                <a:solidFill>
                  <a:schemeClr val="accent4">
                    <a:lumMod val="75000"/>
                  </a:schemeClr>
                </a:solidFill>
              </a:rPr>
              <a:t>割超</a:t>
            </a:r>
          </a:p>
        </p:txBody>
      </p:sp>
      <p:sp>
        <p:nvSpPr>
          <p:cNvPr id="19" name="テキスト ボックス 18">
            <a:extLst>
              <a:ext uri="{FF2B5EF4-FFF2-40B4-BE49-F238E27FC236}">
                <a16:creationId xmlns:a16="http://schemas.microsoft.com/office/drawing/2014/main" id="{453FCFC9-F46F-EAFA-CC60-3AEA62167399}"/>
              </a:ext>
            </a:extLst>
          </p:cNvPr>
          <p:cNvSpPr txBox="1"/>
          <p:nvPr/>
        </p:nvSpPr>
        <p:spPr>
          <a:xfrm>
            <a:off x="8393474" y="4714951"/>
            <a:ext cx="750526" cy="355276"/>
          </a:xfrm>
          <a:prstGeom prst="rect">
            <a:avLst/>
          </a:prstGeom>
          <a:noFill/>
        </p:spPr>
        <p:txBody>
          <a:bodyPr wrap="none" tIns="36000" bIns="72000" rtlCol="0">
            <a:spAutoFit/>
          </a:bodyPr>
          <a:lstStyle/>
          <a:p>
            <a:r>
              <a:rPr kumimoji="1" lang="en-US" altLang="ja-JP" sz="1600" dirty="0">
                <a:solidFill>
                  <a:srgbClr val="FF3300"/>
                </a:solidFill>
              </a:rPr>
              <a:t>7</a:t>
            </a:r>
            <a:r>
              <a:rPr kumimoji="1" lang="ja-JP" altLang="en-US" sz="1600" dirty="0">
                <a:solidFill>
                  <a:srgbClr val="FF3300"/>
                </a:solidFill>
              </a:rPr>
              <a:t>割台</a:t>
            </a:r>
          </a:p>
        </p:txBody>
      </p:sp>
      <p:cxnSp>
        <p:nvCxnSpPr>
          <p:cNvPr id="21" name="直線コネクタ 20">
            <a:extLst>
              <a:ext uri="{FF2B5EF4-FFF2-40B4-BE49-F238E27FC236}">
                <a16:creationId xmlns:a16="http://schemas.microsoft.com/office/drawing/2014/main" id="{B66A1883-497C-EDA1-7BE5-D3E17993706A}"/>
              </a:ext>
            </a:extLst>
          </p:cNvPr>
          <p:cNvCxnSpPr>
            <a:cxnSpLocks/>
            <a:stCxn id="15" idx="6"/>
            <a:endCxn id="17" idx="1"/>
          </p:cNvCxnSpPr>
          <p:nvPr/>
        </p:nvCxnSpPr>
        <p:spPr>
          <a:xfrm flipV="1">
            <a:off x="8107467" y="3957269"/>
            <a:ext cx="286007" cy="148988"/>
          </a:xfrm>
          <a:prstGeom prst="line">
            <a:avLst/>
          </a:prstGeom>
          <a:ln>
            <a:solidFill>
              <a:schemeClr val="accent4">
                <a:lumMod val="75000"/>
              </a:schemeClr>
            </a:solidFill>
          </a:ln>
        </p:spPr>
        <p:style>
          <a:lnRef idx="2">
            <a:schemeClr val="accent1"/>
          </a:lnRef>
          <a:fillRef idx="0">
            <a:schemeClr val="accent1"/>
          </a:fillRef>
          <a:effectRef idx="1">
            <a:schemeClr val="accent1"/>
          </a:effectRef>
          <a:fontRef idx="minor">
            <a:schemeClr val="tx1"/>
          </a:fontRef>
        </p:style>
      </p:cxnSp>
      <p:cxnSp>
        <p:nvCxnSpPr>
          <p:cNvPr id="25" name="直線コネクタ 24">
            <a:extLst>
              <a:ext uri="{FF2B5EF4-FFF2-40B4-BE49-F238E27FC236}">
                <a16:creationId xmlns:a16="http://schemas.microsoft.com/office/drawing/2014/main" id="{8D41D154-9268-345E-6D0B-A189B06E4A4E}"/>
              </a:ext>
            </a:extLst>
          </p:cNvPr>
          <p:cNvCxnSpPr>
            <a:cxnSpLocks/>
            <a:stCxn id="16" idx="6"/>
            <a:endCxn id="19" idx="1"/>
          </p:cNvCxnSpPr>
          <p:nvPr/>
        </p:nvCxnSpPr>
        <p:spPr>
          <a:xfrm flipV="1">
            <a:off x="7615428" y="4892589"/>
            <a:ext cx="778046" cy="158547"/>
          </a:xfrm>
          <a:prstGeom prst="line">
            <a:avLst/>
          </a:prstGeom>
          <a:ln>
            <a:solidFill>
              <a:srgbClr val="FF3300"/>
            </a:solidFill>
          </a:ln>
        </p:spPr>
        <p:style>
          <a:lnRef idx="2">
            <a:schemeClr val="accent1"/>
          </a:lnRef>
          <a:fillRef idx="0">
            <a:schemeClr val="accent1"/>
          </a:fillRef>
          <a:effectRef idx="1">
            <a:schemeClr val="accent1"/>
          </a:effectRef>
          <a:fontRef idx="minor">
            <a:schemeClr val="tx1"/>
          </a:fontRef>
        </p:style>
      </p:cxnSp>
      <p:sp>
        <p:nvSpPr>
          <p:cNvPr id="2" name="楕円 1">
            <a:extLst>
              <a:ext uri="{FF2B5EF4-FFF2-40B4-BE49-F238E27FC236}">
                <a16:creationId xmlns:a16="http://schemas.microsoft.com/office/drawing/2014/main" id="{D3D9A906-944C-5F1A-28DF-5B175732B981}"/>
              </a:ext>
            </a:extLst>
          </p:cNvPr>
          <p:cNvSpPr/>
          <p:nvPr/>
        </p:nvSpPr>
        <p:spPr>
          <a:xfrm>
            <a:off x="6419226" y="5720835"/>
            <a:ext cx="540000" cy="540000"/>
          </a:xfrm>
          <a:prstGeom prst="ellipse">
            <a:avLst/>
          </a:prstGeom>
          <a:noFill/>
          <a:ln>
            <a:solidFill>
              <a:srgbClr val="FF3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31968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47F3F99-CFBA-2458-D250-443FEEDF5130}"/>
              </a:ext>
            </a:extLst>
          </p:cNvPr>
          <p:cNvSpPr>
            <a:spLocks noGrp="1"/>
          </p:cNvSpPr>
          <p:nvPr>
            <p:ph type="title"/>
          </p:nvPr>
        </p:nvSpPr>
        <p:spPr>
          <a:xfrm>
            <a:off x="252000" y="166199"/>
            <a:ext cx="8640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lang="ja-JP" altLang="en-US" dirty="0">
                <a:solidFill>
                  <a:srgbClr val="4EA72E"/>
                </a:solidFill>
                <a:latin typeface="BIZ UDPゴシック"/>
                <a:ea typeface="BIZ UDゴシック"/>
              </a:rPr>
              <a:t>正社員の賃上げ状況</a:t>
            </a:r>
            <a:endParaRPr lang="ja-JP" altLang="en-US" dirty="0"/>
          </a:p>
        </p:txBody>
      </p:sp>
      <p:sp>
        <p:nvSpPr>
          <p:cNvPr id="3" name="スライド番号プレースホルダー 2">
            <a:extLst>
              <a:ext uri="{FF2B5EF4-FFF2-40B4-BE49-F238E27FC236}">
                <a16:creationId xmlns:a16="http://schemas.microsoft.com/office/drawing/2014/main" id="{239B3AFD-CBFD-59DC-3B2F-6E6D5A43F6B3}"/>
              </a:ext>
            </a:extLst>
          </p:cNvPr>
          <p:cNvSpPr>
            <a:spLocks noGrp="1"/>
          </p:cNvSpPr>
          <p:nvPr>
            <p:ph type="sldNum" sz="quarter" idx="12"/>
          </p:nvPr>
        </p:nvSpPr>
        <p:spPr/>
        <p:txBody>
          <a:bodyPr/>
          <a:lstStyle/>
          <a:p>
            <a:fld id="{26602F96-BD4F-446E-A302-AB24E3F32220}" type="slidenum">
              <a:rPr kumimoji="1" lang="ja-JP" altLang="en-US" smtClean="0"/>
              <a:t>8</a:t>
            </a:fld>
            <a:endParaRPr kumimoji="1" lang="ja-JP" altLang="en-US"/>
          </a:p>
        </p:txBody>
      </p:sp>
      <p:sp>
        <p:nvSpPr>
          <p:cNvPr id="6" name="テキスト プレースホルダー 5">
            <a:extLst>
              <a:ext uri="{FF2B5EF4-FFF2-40B4-BE49-F238E27FC236}">
                <a16:creationId xmlns:a16="http://schemas.microsoft.com/office/drawing/2014/main" id="{1D75F05D-B02D-767F-226D-897F910C2306}"/>
              </a:ext>
            </a:extLst>
          </p:cNvPr>
          <p:cNvSpPr>
            <a:spLocks noGrp="1"/>
          </p:cNvSpPr>
          <p:nvPr>
            <p:ph type="body" sz="quarter" idx="13"/>
          </p:nvPr>
        </p:nvSpPr>
        <p:spPr>
          <a:xfrm>
            <a:off x="0" y="850044"/>
            <a:ext cx="9144000" cy="1057588"/>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賃上げ努力を継続しており、</a:t>
            </a:r>
            <a:r>
              <a:rPr kumimoji="1" lang="ja-JP" altLang="en-US"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t>着実に処遇改善を実施</a:t>
            </a:r>
          </a:p>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しかしながら、</a:t>
            </a: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全産業との賃金格差は拡大</a:t>
            </a:r>
            <a:endParaRPr kumimoji="1" lang="en-US" altLang="ja-JP" sz="1800" i="0" u="none" strike="noStrike" kern="1200" cap="none" spc="0" normalizeH="0" baseline="0" noProof="0" dirty="0">
              <a:ln>
                <a:noFill/>
              </a:ln>
              <a:solidFill>
                <a:srgbClr val="FF3300"/>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現行の加算水準にとどまらない抜本的な処遇改善が必要</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7" name="コンテンツ プレースホルダー 8">
            <a:extLst>
              <a:ext uri="{FF2B5EF4-FFF2-40B4-BE49-F238E27FC236}">
                <a16:creationId xmlns:a16="http://schemas.microsoft.com/office/drawing/2014/main" id="{518412A6-0A0D-5131-20C1-07ABD9EFC5B4}"/>
              </a:ext>
            </a:extLst>
          </p:cNvPr>
          <p:cNvGraphicFramePr>
            <a:graphicFrameLocks/>
          </p:cNvGraphicFramePr>
          <p:nvPr>
            <p:extLst>
              <p:ext uri="{D42A27DB-BD31-4B8C-83A1-F6EECF244321}">
                <p14:modId xmlns:p14="http://schemas.microsoft.com/office/powerpoint/2010/main" val="4014106192"/>
              </p:ext>
            </p:extLst>
          </p:nvPr>
        </p:nvGraphicFramePr>
        <p:xfrm>
          <a:off x="252413" y="1944688"/>
          <a:ext cx="4248150" cy="2268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コンテンツ プレースホルダー 8">
            <a:extLst>
              <a:ext uri="{FF2B5EF4-FFF2-40B4-BE49-F238E27FC236}">
                <a16:creationId xmlns:a16="http://schemas.microsoft.com/office/drawing/2014/main" id="{42E66985-BA8F-F0A0-EA93-09AB98326958}"/>
              </a:ext>
            </a:extLst>
          </p:cNvPr>
          <p:cNvGraphicFramePr>
            <a:graphicFrameLocks/>
          </p:cNvGraphicFramePr>
          <p:nvPr>
            <p:extLst>
              <p:ext uri="{D42A27DB-BD31-4B8C-83A1-F6EECF244321}">
                <p14:modId xmlns:p14="http://schemas.microsoft.com/office/powerpoint/2010/main" val="1790014514"/>
              </p:ext>
            </p:extLst>
          </p:nvPr>
        </p:nvGraphicFramePr>
        <p:xfrm>
          <a:off x="252000" y="4332765"/>
          <a:ext cx="4248150" cy="2268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9" name="コンテンツ プレースホルダー 9">
            <a:extLst>
              <a:ext uri="{FF2B5EF4-FFF2-40B4-BE49-F238E27FC236}">
                <a16:creationId xmlns:a16="http://schemas.microsoft.com/office/drawing/2014/main" id="{F9D77294-378B-4194-C60A-E5D02329BF95}"/>
              </a:ext>
            </a:extLst>
          </p:cNvPr>
          <p:cNvGraphicFramePr>
            <a:graphicFrameLocks/>
          </p:cNvGraphicFramePr>
          <p:nvPr>
            <p:extLst>
              <p:ext uri="{D42A27DB-BD31-4B8C-83A1-F6EECF244321}">
                <p14:modId xmlns:p14="http://schemas.microsoft.com/office/powerpoint/2010/main" val="2613757654"/>
              </p:ext>
            </p:extLst>
          </p:nvPr>
        </p:nvGraphicFramePr>
        <p:xfrm>
          <a:off x="4576764" y="5235639"/>
          <a:ext cx="4415167" cy="1066800"/>
        </p:xfrm>
        <a:graphic>
          <a:graphicData uri="http://schemas.openxmlformats.org/drawingml/2006/table">
            <a:tbl>
              <a:tblPr firstRow="1" bandRow="1">
                <a:tableStyleId>{2D5ABB26-0587-4C30-8999-92F81FD0307C}</a:tableStyleId>
              </a:tblPr>
              <a:tblGrid>
                <a:gridCol w="959167">
                  <a:extLst>
                    <a:ext uri="{9D8B030D-6E8A-4147-A177-3AD203B41FA5}">
                      <a16:colId xmlns:a16="http://schemas.microsoft.com/office/drawing/2014/main" val="1023012467"/>
                    </a:ext>
                  </a:extLst>
                </a:gridCol>
                <a:gridCol w="1152000">
                  <a:extLst>
                    <a:ext uri="{9D8B030D-6E8A-4147-A177-3AD203B41FA5}">
                      <a16:colId xmlns:a16="http://schemas.microsoft.com/office/drawing/2014/main" val="4108313839"/>
                    </a:ext>
                  </a:extLst>
                </a:gridCol>
                <a:gridCol w="1152000">
                  <a:extLst>
                    <a:ext uri="{9D8B030D-6E8A-4147-A177-3AD203B41FA5}">
                      <a16:colId xmlns:a16="http://schemas.microsoft.com/office/drawing/2014/main" val="199385354"/>
                    </a:ext>
                  </a:extLst>
                </a:gridCol>
                <a:gridCol w="1152000">
                  <a:extLst>
                    <a:ext uri="{9D8B030D-6E8A-4147-A177-3AD203B41FA5}">
                      <a16:colId xmlns:a16="http://schemas.microsoft.com/office/drawing/2014/main" val="562248439"/>
                    </a:ext>
                  </a:extLst>
                </a:gridCol>
              </a:tblGrid>
              <a:tr h="252000">
                <a:tc>
                  <a:txBody>
                    <a:bodyPr/>
                    <a:lstStyle/>
                    <a:p>
                      <a:pPr algn="ct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a:t>
                      </a:r>
                      <a:r>
                        <a:rPr kumimoji="1" lang="ja-JP" altLang="en-US" sz="1200" dirty="0"/>
                        <a:t>前年</a:t>
                      </a:r>
                      <a:br>
                        <a:rPr kumimoji="1" lang="en-US" altLang="ja-JP" sz="1200" dirty="0"/>
                      </a:br>
                      <a:r>
                        <a:rPr kumimoji="1" lang="ja-JP" altLang="en-US" sz="1200" dirty="0"/>
                        <a:t>所定内給与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200" dirty="0"/>
                        <a:t>賃上げ月額（平均）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a:solidFill>
                            <a:srgbClr val="FF3300"/>
                          </a:solidFill>
                        </a:rPr>
                        <a:t>賃上げ率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95027232"/>
                  </a:ext>
                </a:extLst>
              </a:tr>
              <a:tr h="252000">
                <a:tc>
                  <a:txBody>
                    <a:bodyPr/>
                    <a:lstStyle/>
                    <a:p>
                      <a:pPr algn="ctr"/>
                      <a:r>
                        <a:rPr kumimoji="1" lang="ja-JP" altLang="en-US" sz="1200" dirty="0"/>
                        <a:t>令和</a:t>
                      </a:r>
                      <a:r>
                        <a:rPr kumimoji="1" lang="en-US" altLang="ja-JP" sz="1200" dirty="0"/>
                        <a:t>6</a:t>
                      </a:r>
                      <a:r>
                        <a:rPr kumimoji="1" lang="ja-JP" altLang="en-US" sz="1200" dirty="0"/>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245,000</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9,635</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400" b="1" dirty="0">
                          <a:solidFill>
                            <a:srgbClr val="FF3300"/>
                          </a:solidFill>
                        </a:rPr>
                        <a:t>3.93%</a:t>
                      </a:r>
                      <a:endParaRPr kumimoji="1" lang="ja-JP" altLang="en-US" sz="1400" b="1" dirty="0">
                        <a:solidFill>
                          <a:srgbClr val="FF33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8810069"/>
                  </a:ext>
                </a:extLst>
              </a:tr>
              <a:tr h="252000">
                <a:tc>
                  <a:txBody>
                    <a:bodyPr/>
                    <a:lstStyle/>
                    <a:p>
                      <a:pPr algn="ctr"/>
                      <a:r>
                        <a:rPr kumimoji="1" lang="ja-JP" altLang="en-US" sz="1200" dirty="0"/>
                        <a:t>令和</a:t>
                      </a:r>
                      <a:r>
                        <a:rPr kumimoji="1" lang="en-US" altLang="ja-JP" sz="1200" dirty="0"/>
                        <a:t>7</a:t>
                      </a:r>
                      <a:r>
                        <a:rPr kumimoji="1" lang="ja-JP" altLang="en-US" sz="1200" dirty="0"/>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253,000</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t>9,643</a:t>
                      </a:r>
                      <a:r>
                        <a:rPr kumimoji="1" lang="ja-JP" altLang="en-US" sz="1200" dirty="0"/>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400" b="1" dirty="0">
                          <a:solidFill>
                            <a:srgbClr val="FF3300"/>
                          </a:solidFill>
                        </a:rPr>
                        <a:t>3.81%</a:t>
                      </a:r>
                      <a:endParaRPr kumimoji="1" lang="ja-JP" altLang="en-US" sz="1400" b="1" dirty="0">
                        <a:solidFill>
                          <a:srgbClr val="FF33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5677815"/>
                  </a:ext>
                </a:extLst>
              </a:tr>
            </a:tbl>
          </a:graphicData>
        </a:graphic>
      </p:graphicFrame>
      <p:sp>
        <p:nvSpPr>
          <p:cNvPr id="20" name="テキスト ボックス 19">
            <a:extLst>
              <a:ext uri="{FF2B5EF4-FFF2-40B4-BE49-F238E27FC236}">
                <a16:creationId xmlns:a16="http://schemas.microsoft.com/office/drawing/2014/main" id="{8714032C-749A-636B-4A4E-6C4A545D8A58}"/>
              </a:ext>
            </a:extLst>
          </p:cNvPr>
          <p:cNvSpPr txBox="1"/>
          <p:nvPr/>
        </p:nvSpPr>
        <p:spPr>
          <a:xfrm>
            <a:off x="4576764" y="6332665"/>
            <a:ext cx="4415167" cy="415498"/>
          </a:xfrm>
          <a:prstGeom prst="rect">
            <a:avLst/>
          </a:prstGeom>
          <a:noFill/>
        </p:spPr>
        <p:txBody>
          <a:bodyPr wrap="square" rtlCol="0">
            <a:spAutoFit/>
          </a:bodyPr>
          <a:lstStyle/>
          <a:p>
            <a:r>
              <a:rPr kumimoji="1" lang="en-US" altLang="ja-JP" sz="1050" dirty="0"/>
              <a:t>※</a:t>
            </a:r>
            <a:r>
              <a:rPr kumimoji="1" lang="ja-JP" altLang="en-US" sz="1050" dirty="0"/>
              <a:t>前年所定内給与は、厚生労働省「賃金構造基本統計調査」に基づく</a:t>
            </a:r>
            <a:br>
              <a:rPr kumimoji="1" lang="en-US" altLang="ja-JP" sz="1050" dirty="0"/>
            </a:br>
            <a:r>
              <a:rPr kumimoji="1" lang="ja-JP" altLang="en-US" sz="1050" dirty="0"/>
              <a:t>　障害福祉分野の令和</a:t>
            </a:r>
            <a:r>
              <a:rPr kumimoji="1" lang="en-US" altLang="ja-JP" sz="1050" dirty="0"/>
              <a:t>5</a:t>
            </a:r>
            <a:r>
              <a:rPr kumimoji="1" lang="ja-JP" altLang="en-US" sz="1050" dirty="0"/>
              <a:t>・</a:t>
            </a:r>
            <a:r>
              <a:rPr kumimoji="1" lang="en-US" altLang="ja-JP" sz="1050" dirty="0"/>
              <a:t>6</a:t>
            </a:r>
            <a:r>
              <a:rPr kumimoji="1" lang="ja-JP" altLang="en-US" sz="1050" dirty="0"/>
              <a:t>年の金額に基づき算出</a:t>
            </a:r>
          </a:p>
        </p:txBody>
      </p:sp>
      <p:graphicFrame>
        <p:nvGraphicFramePr>
          <p:cNvPr id="21" name="コンテンツ プレースホルダー 8">
            <a:extLst>
              <a:ext uri="{FF2B5EF4-FFF2-40B4-BE49-F238E27FC236}">
                <a16:creationId xmlns:a16="http://schemas.microsoft.com/office/drawing/2014/main" id="{E848148C-056A-F33A-85E7-827A9E5B6D79}"/>
              </a:ext>
            </a:extLst>
          </p:cNvPr>
          <p:cNvGraphicFramePr>
            <a:graphicFrameLocks/>
          </p:cNvGraphicFramePr>
          <p:nvPr>
            <p:extLst>
              <p:ext uri="{D42A27DB-BD31-4B8C-83A1-F6EECF244321}">
                <p14:modId xmlns:p14="http://schemas.microsoft.com/office/powerpoint/2010/main" val="606763862"/>
              </p:ext>
            </p:extLst>
          </p:nvPr>
        </p:nvGraphicFramePr>
        <p:xfrm>
          <a:off x="4643439" y="1950977"/>
          <a:ext cx="4248150" cy="3208461"/>
        </p:xfrm>
        <a:graphic>
          <a:graphicData uri="http://schemas.openxmlformats.org/drawingml/2006/chart">
            <c:chart xmlns:c="http://schemas.openxmlformats.org/drawingml/2006/chart" xmlns:r="http://schemas.openxmlformats.org/officeDocument/2006/relationships" r:id="rId6"/>
          </a:graphicData>
        </a:graphic>
      </p:graphicFrame>
      <p:sp>
        <p:nvSpPr>
          <p:cNvPr id="22" name="テキスト ボックス 21">
            <a:extLst>
              <a:ext uri="{FF2B5EF4-FFF2-40B4-BE49-F238E27FC236}">
                <a16:creationId xmlns:a16="http://schemas.microsoft.com/office/drawing/2014/main" id="{99B97127-2843-B7A1-19D0-1F04EC9AAC91}"/>
              </a:ext>
            </a:extLst>
          </p:cNvPr>
          <p:cNvSpPr txBox="1"/>
          <p:nvPr/>
        </p:nvSpPr>
        <p:spPr>
          <a:xfrm>
            <a:off x="6601549" y="2374204"/>
            <a:ext cx="849913" cy="276999"/>
          </a:xfrm>
          <a:prstGeom prst="rect">
            <a:avLst/>
          </a:prstGeom>
          <a:noFill/>
        </p:spPr>
        <p:txBody>
          <a:bodyPr wrap="none" rtlCol="0">
            <a:spAutoFit/>
          </a:bodyPr>
          <a:lstStyle/>
          <a:p>
            <a:pPr algn="ctr"/>
            <a:r>
              <a:rPr kumimoji="1" lang="en-US" altLang="ja-JP" sz="1200" b="1" dirty="0"/>
              <a:t>+0.15%</a:t>
            </a:r>
            <a:endParaRPr kumimoji="1" lang="ja-JP" altLang="en-US" sz="1200" b="1" dirty="0"/>
          </a:p>
        </p:txBody>
      </p:sp>
      <p:cxnSp>
        <p:nvCxnSpPr>
          <p:cNvPr id="23" name="直線矢印コネクタ 22">
            <a:extLst>
              <a:ext uri="{FF2B5EF4-FFF2-40B4-BE49-F238E27FC236}">
                <a16:creationId xmlns:a16="http://schemas.microsoft.com/office/drawing/2014/main" id="{01ABE8E5-EB9D-FEFF-F231-E7DC052A24FA}"/>
              </a:ext>
            </a:extLst>
          </p:cNvPr>
          <p:cNvCxnSpPr>
            <a:cxnSpLocks/>
          </p:cNvCxnSpPr>
          <p:nvPr/>
        </p:nvCxnSpPr>
        <p:spPr>
          <a:xfrm flipV="1">
            <a:off x="6322421" y="2651203"/>
            <a:ext cx="1445063" cy="102328"/>
          </a:xfrm>
          <a:prstGeom prst="straightConnector1">
            <a:avLst/>
          </a:prstGeom>
          <a:ln w="25400">
            <a:solidFill>
              <a:schemeClr val="tx1"/>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26" name="直線矢印コネクタ 25">
            <a:extLst>
              <a:ext uri="{FF2B5EF4-FFF2-40B4-BE49-F238E27FC236}">
                <a16:creationId xmlns:a16="http://schemas.microsoft.com/office/drawing/2014/main" id="{8BC25BB6-3C0E-8722-0012-7DCF83156AC3}"/>
              </a:ext>
            </a:extLst>
          </p:cNvPr>
          <p:cNvCxnSpPr>
            <a:cxnSpLocks/>
          </p:cNvCxnSpPr>
          <p:nvPr/>
        </p:nvCxnSpPr>
        <p:spPr>
          <a:xfrm>
            <a:off x="5765073" y="3729382"/>
            <a:ext cx="1423851" cy="93684"/>
          </a:xfrm>
          <a:prstGeom prst="straightConnector1">
            <a:avLst/>
          </a:prstGeom>
          <a:ln w="25400">
            <a:solidFill>
              <a:srgbClr val="FF3300"/>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30" name="テキスト ボックス 29">
            <a:extLst>
              <a:ext uri="{FF2B5EF4-FFF2-40B4-BE49-F238E27FC236}">
                <a16:creationId xmlns:a16="http://schemas.microsoft.com/office/drawing/2014/main" id="{E5014A93-53AC-FAF2-1FF8-2944D75C5E88}"/>
              </a:ext>
            </a:extLst>
          </p:cNvPr>
          <p:cNvSpPr txBox="1"/>
          <p:nvPr/>
        </p:nvSpPr>
        <p:spPr>
          <a:xfrm>
            <a:off x="6291886" y="3492226"/>
            <a:ext cx="873957" cy="276999"/>
          </a:xfrm>
          <a:prstGeom prst="rect">
            <a:avLst/>
          </a:prstGeom>
          <a:noFill/>
        </p:spPr>
        <p:txBody>
          <a:bodyPr wrap="none" rtlCol="0">
            <a:spAutoFit/>
          </a:bodyPr>
          <a:lstStyle/>
          <a:p>
            <a:pPr algn="ctr"/>
            <a:r>
              <a:rPr kumimoji="1" lang="ja-JP" altLang="en-US" sz="1200" b="1" dirty="0">
                <a:solidFill>
                  <a:srgbClr val="FF3300"/>
                </a:solidFill>
              </a:rPr>
              <a:t>－</a:t>
            </a:r>
            <a:r>
              <a:rPr kumimoji="1" lang="en-US" altLang="ja-JP" sz="1200" b="1" dirty="0">
                <a:solidFill>
                  <a:srgbClr val="FF3300"/>
                </a:solidFill>
              </a:rPr>
              <a:t>0.12%</a:t>
            </a:r>
            <a:endParaRPr kumimoji="1" lang="ja-JP" altLang="en-US" sz="1200" b="1" dirty="0">
              <a:solidFill>
                <a:srgbClr val="FF3300"/>
              </a:solidFill>
            </a:endParaRPr>
          </a:p>
        </p:txBody>
      </p:sp>
      <p:sp>
        <p:nvSpPr>
          <p:cNvPr id="31" name="テキスト ボックス 30">
            <a:extLst>
              <a:ext uri="{FF2B5EF4-FFF2-40B4-BE49-F238E27FC236}">
                <a16:creationId xmlns:a16="http://schemas.microsoft.com/office/drawing/2014/main" id="{469E6BE7-FA55-ECBF-74A8-569732994FCC}"/>
              </a:ext>
            </a:extLst>
          </p:cNvPr>
          <p:cNvSpPr txBox="1"/>
          <p:nvPr/>
        </p:nvSpPr>
        <p:spPr>
          <a:xfrm>
            <a:off x="5611295" y="2945758"/>
            <a:ext cx="2456122" cy="251795"/>
          </a:xfrm>
          <a:prstGeom prst="rect">
            <a:avLst/>
          </a:prstGeom>
          <a:solidFill>
            <a:srgbClr val="FFFF00">
              <a:alpha val="75000"/>
            </a:srgbClr>
          </a:solidFill>
        </p:spPr>
        <p:txBody>
          <a:bodyPr wrap="none" tIns="0" bIns="36000" rtlCol="0">
            <a:spAutoFit/>
          </a:bodyPr>
          <a:lstStyle/>
          <a:p>
            <a:pPr algn="ctr"/>
            <a:r>
              <a:rPr kumimoji="1" lang="ja-JP" altLang="en-US" sz="1400" b="1" dirty="0">
                <a:solidFill>
                  <a:srgbClr val="FF3300"/>
                </a:solidFill>
              </a:rPr>
              <a:t>差が拡大 </a:t>
            </a:r>
            <a:r>
              <a:rPr kumimoji="1" lang="en-US" altLang="ja-JP" sz="1400" b="1" dirty="0">
                <a:solidFill>
                  <a:srgbClr val="FF3300"/>
                </a:solidFill>
              </a:rPr>
              <a:t>1.17%</a:t>
            </a:r>
            <a:r>
              <a:rPr kumimoji="1" lang="ja-JP" altLang="en-US" sz="1400" b="1" dirty="0">
                <a:solidFill>
                  <a:srgbClr val="FF3300"/>
                </a:solidFill>
              </a:rPr>
              <a:t>→</a:t>
            </a:r>
            <a:r>
              <a:rPr kumimoji="1" lang="en-US" altLang="ja-JP" sz="1400" b="1" dirty="0">
                <a:solidFill>
                  <a:srgbClr val="FF3300"/>
                </a:solidFill>
              </a:rPr>
              <a:t>1.44%</a:t>
            </a:r>
            <a:endParaRPr kumimoji="1" lang="ja-JP" altLang="en-US" sz="1400" b="1" dirty="0">
              <a:solidFill>
                <a:srgbClr val="FF3300"/>
              </a:solidFill>
            </a:endParaRPr>
          </a:p>
        </p:txBody>
      </p:sp>
    </p:spTree>
    <p:extLst>
      <p:ext uri="{BB962C8B-B14F-4D97-AF65-F5344CB8AC3E}">
        <p14:creationId xmlns:p14="http://schemas.microsoft.com/office/powerpoint/2010/main" val="2171270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8677B4-4F70-F29F-0B6F-94EC360D6CA5}"/>
              </a:ext>
            </a:extLst>
          </p:cNvPr>
          <p:cNvSpPr>
            <a:spLocks noGrp="1"/>
          </p:cNvSpPr>
          <p:nvPr>
            <p:ph type="title"/>
          </p:nvPr>
        </p:nvSpPr>
        <p:spPr>
          <a:xfrm>
            <a:off x="252000" y="166202"/>
            <a:ext cx="8892000" cy="405102"/>
          </a:xfrm>
        </p:spPr>
        <p:txBody>
          <a:bodyPr/>
          <a:lstStyle/>
          <a:p>
            <a:r>
              <a:rPr kumimoji="1" lang="ja-JP" altLang="en-US" sz="1800" b="1" i="0" u="none" strike="noStrike" kern="1200" cap="none" spc="0" normalizeH="0" baseline="0" noProof="0" dirty="0">
                <a:ln>
                  <a:noFill/>
                </a:ln>
                <a:solidFill>
                  <a:prstClr val="black"/>
                </a:solidFill>
                <a:effectLst/>
                <a:uLnTx/>
                <a:uFillTx/>
                <a:latin typeface="BIZ UDPゴシック"/>
                <a:ea typeface="BIZ UDゴシック"/>
                <a:cs typeface="+mj-cs"/>
              </a:rPr>
              <a:t>障害福祉現場の賃上げ状況調査</a:t>
            </a:r>
            <a:r>
              <a:rPr kumimoji="1" lang="ja-JP" altLang="en-US" sz="2400" b="1" i="0" u="none" strike="noStrike" kern="1200" cap="none" spc="0" normalizeH="0" baseline="0" noProof="0" dirty="0">
                <a:ln>
                  <a:noFill/>
                </a:ln>
                <a:solidFill>
                  <a:prstClr val="black"/>
                </a:solidFill>
                <a:effectLst/>
                <a:uLnTx/>
                <a:uFillTx/>
                <a:latin typeface="BIZ UDPゴシック"/>
                <a:ea typeface="BIZ UDゴシック"/>
                <a:cs typeface="+mj-cs"/>
              </a:rPr>
              <a:t>　</a:t>
            </a:r>
            <a:r>
              <a:rPr kumimoji="1" lang="ja-JP" altLang="en-US" sz="2400" b="1" i="0" u="none" strike="noStrike" kern="1200" cap="none" spc="0" normalizeH="0" baseline="0" noProof="0" dirty="0">
                <a:ln>
                  <a:noFill/>
                </a:ln>
                <a:solidFill>
                  <a:srgbClr val="4EA72E"/>
                </a:solidFill>
                <a:effectLst/>
                <a:uLnTx/>
                <a:uFillTx/>
                <a:latin typeface="BIZ UDPゴシック"/>
                <a:ea typeface="BIZ UDゴシック"/>
                <a:cs typeface="+mj-cs"/>
              </a:rPr>
              <a:t>正社員の賃上げ状況</a:t>
            </a:r>
            <a:r>
              <a:rPr kumimoji="1" lang="ja-JP" altLang="en-US" sz="1800" b="1" i="0" u="none" strike="noStrike" kern="1200" cap="none" spc="0" normalizeH="0" baseline="0" noProof="0" dirty="0">
                <a:ln>
                  <a:noFill/>
                </a:ln>
                <a:solidFill>
                  <a:srgbClr val="4EA72E"/>
                </a:solidFill>
                <a:effectLst/>
                <a:uLnTx/>
                <a:uFillTx/>
                <a:latin typeface="BIZ UDPゴシック"/>
                <a:ea typeface="BIZ UDゴシック"/>
                <a:cs typeface="+mj-cs"/>
              </a:rPr>
              <a:t>（職種別の平均月額）</a:t>
            </a:r>
            <a:endParaRPr kumimoji="1" lang="ja-JP" altLang="en-US" dirty="0"/>
          </a:p>
        </p:txBody>
      </p:sp>
      <p:sp>
        <p:nvSpPr>
          <p:cNvPr id="3" name="スライド番号プレースホルダー 2">
            <a:extLst>
              <a:ext uri="{FF2B5EF4-FFF2-40B4-BE49-F238E27FC236}">
                <a16:creationId xmlns:a16="http://schemas.microsoft.com/office/drawing/2014/main" id="{F8892CD2-D67C-D5AB-377E-7A08A4D944BD}"/>
              </a:ext>
            </a:extLst>
          </p:cNvPr>
          <p:cNvSpPr>
            <a:spLocks noGrp="1"/>
          </p:cNvSpPr>
          <p:nvPr>
            <p:ph type="sldNum" sz="quarter" idx="12"/>
          </p:nvPr>
        </p:nvSpPr>
        <p:spPr/>
        <p:txBody>
          <a:bodyPr/>
          <a:lstStyle/>
          <a:p>
            <a:fld id="{26602F96-BD4F-446E-A302-AB24E3F32220}" type="slidenum">
              <a:rPr kumimoji="1" lang="ja-JP" altLang="en-US" smtClean="0"/>
              <a:t>9</a:t>
            </a:fld>
            <a:endParaRPr kumimoji="1" lang="ja-JP" altLang="en-US"/>
          </a:p>
        </p:txBody>
      </p:sp>
      <p:sp>
        <p:nvSpPr>
          <p:cNvPr id="4" name="テキスト プレースホルダー 3">
            <a:extLst>
              <a:ext uri="{FF2B5EF4-FFF2-40B4-BE49-F238E27FC236}">
                <a16:creationId xmlns:a16="http://schemas.microsoft.com/office/drawing/2014/main" id="{32D3D2DC-246C-C7D7-E983-17E2A2329932}"/>
              </a:ext>
            </a:extLst>
          </p:cNvPr>
          <p:cNvSpPr>
            <a:spLocks noGrp="1"/>
          </p:cNvSpPr>
          <p:nvPr>
            <p:ph type="body" sz="quarter" idx="13"/>
          </p:nvPr>
        </p:nvSpPr>
        <p:spPr>
          <a:xfrm>
            <a:off x="252000" y="853685"/>
            <a:ext cx="8640000" cy="980644"/>
          </a:xfrm>
        </p:spPr>
        <p:txBody>
          <a:bodyPr anchor="t" anchorCtr="0"/>
          <a:lstStyle/>
          <a:p>
            <a:pPr marL="285750" marR="0" lvl="0" indent="-285750" algn="ctr" defTabSz="914400" rtl="0" eaLnBrk="1" fontAlgn="auto" latinLnBrk="0" hangingPunct="1">
              <a:lnSpc>
                <a:spcPct val="100000"/>
              </a:lnSpc>
              <a:spcBef>
                <a:spcPts val="0"/>
              </a:spcBef>
              <a:spcAft>
                <a:spcPts val="600"/>
              </a:spcAft>
              <a:buClrTx/>
              <a:buSzPct val="125000"/>
              <a:buBlip>
                <a:blip r:embed="rId2">
                  <a:extLst>
                    <a:ext uri="{96DAC541-7B7A-43D3-8B79-37D633B846F1}">
                      <asvg:svgBlip xmlns:asvg="http://schemas.microsoft.com/office/drawing/2016/SVG/main" r:embed="rId3"/>
                    </a:ext>
                  </a:extLst>
                </a:blip>
              </a:buBlip>
              <a:tabLst/>
              <a:defRPr/>
            </a:pPr>
            <a:r>
              <a:rPr kumimoji="1" lang="ja-JP" altLang="en-US"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t>処遇改善加算の算定基礎に含まれない各職種についても</a:t>
            </a:r>
            <a:br>
              <a:rPr kumimoji="1" lang="en-US" altLang="ja-JP"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br>
            <a:r>
              <a:rPr kumimoji="1" lang="ja-JP" altLang="en-US" sz="1800" i="0" u="none" strike="noStrike" kern="1200" cap="none" spc="0" normalizeH="0" baseline="0" noProof="0" dirty="0">
                <a:ln>
                  <a:noFill/>
                </a:ln>
                <a:solidFill>
                  <a:schemeClr val="accent6">
                    <a:lumMod val="75000"/>
                  </a:schemeClr>
                </a:solidFill>
                <a:effectLst/>
                <a:uLnTx/>
                <a:uFillTx/>
                <a:latin typeface="BIZ UDPゴシック"/>
                <a:ea typeface="BIZ UDゴシック"/>
                <a:cs typeface="+mn-cs"/>
              </a:rPr>
              <a:t>福祉・介護職と同程度の賃上げを実施</a:t>
            </a:r>
            <a:r>
              <a:rPr kumimoji="1" lang="ja-JP" altLang="en-US" sz="1800" b="0" i="0" u="none" strike="noStrike" kern="1200" cap="none" spc="0" normalizeH="0" baseline="0" noProof="0" dirty="0">
                <a:ln>
                  <a:noFill/>
                </a:ln>
                <a:solidFill>
                  <a:prstClr val="black"/>
                </a:solidFill>
                <a:effectLst/>
                <a:uLnTx/>
                <a:uFillTx/>
                <a:latin typeface="BIZ UDPゴシック"/>
                <a:ea typeface="BIZ UDゴシック"/>
                <a:cs typeface="+mn-cs"/>
              </a:rPr>
              <a:t>しているが、</a:t>
            </a:r>
            <a:r>
              <a:rPr kumimoji="1" lang="ja-JP" altLang="en-US" sz="1800" i="0" u="none" strike="noStrike" kern="1200" cap="none" spc="0" normalizeH="0" baseline="0" noProof="0" dirty="0">
                <a:ln>
                  <a:noFill/>
                </a:ln>
                <a:solidFill>
                  <a:srgbClr val="FF3300"/>
                </a:solidFill>
                <a:effectLst/>
                <a:uLnTx/>
                <a:uFillTx/>
                <a:latin typeface="BIZ UDPゴシック"/>
                <a:ea typeface="BIZ UDゴシック"/>
                <a:cs typeface="+mn-cs"/>
              </a:rPr>
              <a:t>微減傾向</a:t>
            </a:r>
            <a:endParaRPr kumimoji="1" lang="en-US" altLang="ja-JP" sz="1800" i="0" u="none" strike="noStrike" kern="1200" cap="none" spc="0" normalizeH="0" baseline="0" noProof="0" dirty="0">
              <a:ln>
                <a:noFill/>
              </a:ln>
              <a:solidFill>
                <a:srgbClr val="FF3300"/>
              </a:solidFill>
              <a:effectLst/>
              <a:uLnTx/>
              <a:uFillTx/>
              <a:latin typeface="BIZ UDPゴシック"/>
              <a:ea typeface="BIZ UDゴシック"/>
              <a:cs typeface="+mn-cs"/>
            </a:endParaRPr>
          </a:p>
          <a:p>
            <a:pPr marR="0" lvl="0" algn="ctr" defTabSz="914400" rtl="0" eaLnBrk="1" fontAlgn="auto" latinLnBrk="0" hangingPunct="1">
              <a:lnSpc>
                <a:spcPct val="100000"/>
              </a:lnSpc>
              <a:spcBef>
                <a:spcPts val="0"/>
              </a:spcBef>
              <a:spcAft>
                <a:spcPts val="600"/>
              </a:spcAft>
              <a:buClrTx/>
              <a:buSzPct val="125000"/>
              <a:tabLst/>
              <a:defRPr/>
            </a:pPr>
            <a:r>
              <a:rPr lang="ja-JP" altLang="en-US" sz="1800" u="sng" dirty="0">
                <a:solidFill>
                  <a:schemeClr val="accent1"/>
                </a:solidFill>
                <a:latin typeface="BIZ UDPゴシック"/>
                <a:ea typeface="BIZ UDゴシック"/>
              </a:rPr>
              <a:t>➡ 各事業所の経営努力による対応にも限界</a:t>
            </a:r>
            <a:endParaRPr kumimoji="1" lang="ja-JP" altLang="en-US" sz="1800" i="0" u="sng" strike="noStrike" kern="1200" cap="none" spc="0" normalizeH="0" baseline="0" noProof="0" dirty="0">
              <a:ln>
                <a:noFill/>
              </a:ln>
              <a:solidFill>
                <a:schemeClr val="accent1"/>
              </a:solidFill>
              <a:effectLst/>
              <a:uLnTx/>
              <a:uFillTx/>
              <a:latin typeface="BIZ UDPゴシック"/>
              <a:ea typeface="BIZ UDゴシック"/>
              <a:cs typeface="+mn-cs"/>
            </a:endParaRPr>
          </a:p>
        </p:txBody>
      </p:sp>
      <p:graphicFrame>
        <p:nvGraphicFramePr>
          <p:cNvPr id="13" name="コンテンツ プレースホルダー 8">
            <a:extLst>
              <a:ext uri="{FF2B5EF4-FFF2-40B4-BE49-F238E27FC236}">
                <a16:creationId xmlns:a16="http://schemas.microsoft.com/office/drawing/2014/main" id="{688F4882-B9FF-074E-BF51-6DEEE097548D}"/>
              </a:ext>
            </a:extLst>
          </p:cNvPr>
          <p:cNvGraphicFramePr>
            <a:graphicFrameLocks noGrp="1"/>
          </p:cNvGraphicFramePr>
          <p:nvPr>
            <p:ph sz="quarter" idx="19"/>
            <p:extLst>
              <p:ext uri="{D42A27DB-BD31-4B8C-83A1-F6EECF244321}">
                <p14:modId xmlns:p14="http://schemas.microsoft.com/office/powerpoint/2010/main" val="2770051871"/>
              </p:ext>
            </p:extLst>
          </p:nvPr>
        </p:nvGraphicFramePr>
        <p:xfrm>
          <a:off x="252413" y="1944688"/>
          <a:ext cx="2087562" cy="22669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0" name="コンテンツ プレースホルダー 8">
            <a:extLst>
              <a:ext uri="{FF2B5EF4-FFF2-40B4-BE49-F238E27FC236}">
                <a16:creationId xmlns:a16="http://schemas.microsoft.com/office/drawing/2014/main" id="{28109840-4F5C-CEB2-08F8-C56A198A2B89}"/>
              </a:ext>
            </a:extLst>
          </p:cNvPr>
          <p:cNvGraphicFramePr>
            <a:graphicFrameLocks noGrp="1"/>
          </p:cNvGraphicFramePr>
          <p:nvPr>
            <p:ph sz="quarter" idx="20"/>
            <p:extLst>
              <p:ext uri="{D42A27DB-BD31-4B8C-83A1-F6EECF244321}">
                <p14:modId xmlns:p14="http://schemas.microsoft.com/office/powerpoint/2010/main" val="4157674937"/>
              </p:ext>
            </p:extLst>
          </p:nvPr>
        </p:nvGraphicFramePr>
        <p:xfrm>
          <a:off x="2430463" y="1944688"/>
          <a:ext cx="2087562" cy="226695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1" name="コンテンツ プレースホルダー 8">
            <a:extLst>
              <a:ext uri="{FF2B5EF4-FFF2-40B4-BE49-F238E27FC236}">
                <a16:creationId xmlns:a16="http://schemas.microsoft.com/office/drawing/2014/main" id="{3AEAA49D-AE18-33C7-6D64-4B4A8403957E}"/>
              </a:ext>
            </a:extLst>
          </p:cNvPr>
          <p:cNvGraphicFramePr>
            <a:graphicFrameLocks noGrp="1"/>
          </p:cNvGraphicFramePr>
          <p:nvPr>
            <p:ph sz="quarter" idx="15"/>
            <p:extLst>
              <p:ext uri="{D42A27DB-BD31-4B8C-83A1-F6EECF244321}">
                <p14:modId xmlns:p14="http://schemas.microsoft.com/office/powerpoint/2010/main" val="2844222645"/>
              </p:ext>
            </p:extLst>
          </p:nvPr>
        </p:nvGraphicFramePr>
        <p:xfrm>
          <a:off x="4608513" y="1944688"/>
          <a:ext cx="2087562" cy="226695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3" name="コンテンツ プレースホルダー 8">
            <a:extLst>
              <a:ext uri="{FF2B5EF4-FFF2-40B4-BE49-F238E27FC236}">
                <a16:creationId xmlns:a16="http://schemas.microsoft.com/office/drawing/2014/main" id="{2A8B3BAF-3E57-0718-F95E-CB4CE79CCC09}"/>
              </a:ext>
            </a:extLst>
          </p:cNvPr>
          <p:cNvGraphicFramePr>
            <a:graphicFrameLocks noGrp="1"/>
          </p:cNvGraphicFramePr>
          <p:nvPr>
            <p:ph sz="quarter" idx="21"/>
            <p:extLst>
              <p:ext uri="{D42A27DB-BD31-4B8C-83A1-F6EECF244321}">
                <p14:modId xmlns:p14="http://schemas.microsoft.com/office/powerpoint/2010/main" val="1801792631"/>
              </p:ext>
            </p:extLst>
          </p:nvPr>
        </p:nvGraphicFramePr>
        <p:xfrm>
          <a:off x="252000" y="4333815"/>
          <a:ext cx="2087562" cy="226695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4" name="コンテンツ プレースホルダー 8">
            <a:extLst>
              <a:ext uri="{FF2B5EF4-FFF2-40B4-BE49-F238E27FC236}">
                <a16:creationId xmlns:a16="http://schemas.microsoft.com/office/drawing/2014/main" id="{880148CF-BD94-BC17-38ED-FE7F23A683AB}"/>
              </a:ext>
            </a:extLst>
          </p:cNvPr>
          <p:cNvGraphicFramePr>
            <a:graphicFrameLocks noGrp="1"/>
          </p:cNvGraphicFramePr>
          <p:nvPr>
            <p:ph sz="quarter" idx="22"/>
            <p:extLst>
              <p:ext uri="{D42A27DB-BD31-4B8C-83A1-F6EECF244321}">
                <p14:modId xmlns:p14="http://schemas.microsoft.com/office/powerpoint/2010/main" val="1792484351"/>
              </p:ext>
            </p:extLst>
          </p:nvPr>
        </p:nvGraphicFramePr>
        <p:xfrm>
          <a:off x="2430050" y="4333815"/>
          <a:ext cx="2087562" cy="226695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5" name="コンテンツ プレースホルダー 8">
            <a:extLst>
              <a:ext uri="{FF2B5EF4-FFF2-40B4-BE49-F238E27FC236}">
                <a16:creationId xmlns:a16="http://schemas.microsoft.com/office/drawing/2014/main" id="{D653CFB1-D0EC-F251-22F1-9B926E1D0F2B}"/>
              </a:ext>
            </a:extLst>
          </p:cNvPr>
          <p:cNvGraphicFramePr>
            <a:graphicFrameLocks noGrp="1"/>
          </p:cNvGraphicFramePr>
          <p:nvPr>
            <p:ph sz="quarter" idx="17"/>
            <p:extLst>
              <p:ext uri="{D42A27DB-BD31-4B8C-83A1-F6EECF244321}">
                <p14:modId xmlns:p14="http://schemas.microsoft.com/office/powerpoint/2010/main" val="433452060"/>
              </p:ext>
            </p:extLst>
          </p:nvPr>
        </p:nvGraphicFramePr>
        <p:xfrm>
          <a:off x="4608100" y="4333815"/>
          <a:ext cx="2087562" cy="226695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58" name="コンテンツ プレースホルダー 8">
            <a:extLst>
              <a:ext uri="{FF2B5EF4-FFF2-40B4-BE49-F238E27FC236}">
                <a16:creationId xmlns:a16="http://schemas.microsoft.com/office/drawing/2014/main" id="{DEA769F4-3EE8-8F61-D054-80DC957C7CFF}"/>
              </a:ext>
            </a:extLst>
          </p:cNvPr>
          <p:cNvGraphicFramePr>
            <a:graphicFrameLocks noGrp="1"/>
          </p:cNvGraphicFramePr>
          <p:nvPr>
            <p:ph sz="quarter" idx="16"/>
            <p:extLst>
              <p:ext uri="{D42A27DB-BD31-4B8C-83A1-F6EECF244321}">
                <p14:modId xmlns:p14="http://schemas.microsoft.com/office/powerpoint/2010/main" val="315692214"/>
              </p:ext>
            </p:extLst>
          </p:nvPr>
        </p:nvGraphicFramePr>
        <p:xfrm>
          <a:off x="6786563" y="1944688"/>
          <a:ext cx="2087562" cy="2266950"/>
        </p:xfrm>
        <a:graphic>
          <a:graphicData uri="http://schemas.openxmlformats.org/drawingml/2006/chart">
            <c:chart xmlns:c="http://schemas.openxmlformats.org/drawingml/2006/chart" xmlns:r="http://schemas.openxmlformats.org/officeDocument/2006/relationships" r:id="rId10"/>
          </a:graphicData>
        </a:graphic>
      </p:graphicFrame>
      <p:pic>
        <p:nvPicPr>
          <p:cNvPr id="65" name="図 64">
            <a:extLst>
              <a:ext uri="{FF2B5EF4-FFF2-40B4-BE49-F238E27FC236}">
                <a16:creationId xmlns:a16="http://schemas.microsoft.com/office/drawing/2014/main" id="{557DA15F-D8ED-2739-56E2-67C614C9682D}"/>
              </a:ext>
            </a:extLst>
          </p:cNvPr>
          <p:cNvPicPr>
            <a:picLocks noChangeAspect="1"/>
          </p:cNvPicPr>
          <p:nvPr/>
        </p:nvPicPr>
        <p:blipFill rotWithShape="1">
          <a:blip r:embed="rId11"/>
          <a:srcRect t="83223"/>
          <a:stretch/>
        </p:blipFill>
        <p:spPr>
          <a:xfrm>
            <a:off x="6782891" y="6220285"/>
            <a:ext cx="2091109" cy="380480"/>
          </a:xfrm>
          <a:prstGeom prst="rect">
            <a:avLst/>
          </a:prstGeom>
        </p:spPr>
      </p:pic>
      <p:cxnSp>
        <p:nvCxnSpPr>
          <p:cNvPr id="71" name="直線矢印コネクタ 70">
            <a:extLst>
              <a:ext uri="{FF2B5EF4-FFF2-40B4-BE49-F238E27FC236}">
                <a16:creationId xmlns:a16="http://schemas.microsoft.com/office/drawing/2014/main" id="{B3815485-A577-FE4F-0E25-7EC8142ED1D0}"/>
              </a:ext>
            </a:extLst>
          </p:cNvPr>
          <p:cNvCxnSpPr>
            <a:cxnSpLocks/>
          </p:cNvCxnSpPr>
          <p:nvPr/>
        </p:nvCxnSpPr>
        <p:spPr>
          <a:xfrm>
            <a:off x="941033" y="5149049"/>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5" name="直線矢印コネクタ 74">
            <a:extLst>
              <a:ext uri="{FF2B5EF4-FFF2-40B4-BE49-F238E27FC236}">
                <a16:creationId xmlns:a16="http://schemas.microsoft.com/office/drawing/2014/main" id="{C4897F88-F3AD-5E79-CF8D-588F6DFB65E8}"/>
              </a:ext>
            </a:extLst>
          </p:cNvPr>
          <p:cNvCxnSpPr>
            <a:cxnSpLocks/>
          </p:cNvCxnSpPr>
          <p:nvPr/>
        </p:nvCxnSpPr>
        <p:spPr>
          <a:xfrm>
            <a:off x="3117540" y="4972974"/>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6" name="直線矢印コネクタ 75">
            <a:extLst>
              <a:ext uri="{FF2B5EF4-FFF2-40B4-BE49-F238E27FC236}">
                <a16:creationId xmlns:a16="http://schemas.microsoft.com/office/drawing/2014/main" id="{AFF2932E-9A43-3FF7-64D1-53B7FE9BAED9}"/>
              </a:ext>
            </a:extLst>
          </p:cNvPr>
          <p:cNvCxnSpPr>
            <a:cxnSpLocks/>
          </p:cNvCxnSpPr>
          <p:nvPr/>
        </p:nvCxnSpPr>
        <p:spPr>
          <a:xfrm>
            <a:off x="5302925" y="2826055"/>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7" name="直線矢印コネクタ 76">
            <a:extLst>
              <a:ext uri="{FF2B5EF4-FFF2-40B4-BE49-F238E27FC236}">
                <a16:creationId xmlns:a16="http://schemas.microsoft.com/office/drawing/2014/main" id="{3D674797-57A9-DD2F-DB20-F28B5CBB33B0}"/>
              </a:ext>
            </a:extLst>
          </p:cNvPr>
          <p:cNvCxnSpPr>
            <a:cxnSpLocks/>
          </p:cNvCxnSpPr>
          <p:nvPr/>
        </p:nvCxnSpPr>
        <p:spPr>
          <a:xfrm>
            <a:off x="7488310" y="2880802"/>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78" name="直線矢印コネクタ 77">
            <a:extLst>
              <a:ext uri="{FF2B5EF4-FFF2-40B4-BE49-F238E27FC236}">
                <a16:creationId xmlns:a16="http://schemas.microsoft.com/office/drawing/2014/main" id="{292925F5-4F1A-FD52-FF11-C57534AF7911}"/>
              </a:ext>
            </a:extLst>
          </p:cNvPr>
          <p:cNvCxnSpPr>
            <a:cxnSpLocks/>
          </p:cNvCxnSpPr>
          <p:nvPr/>
        </p:nvCxnSpPr>
        <p:spPr>
          <a:xfrm>
            <a:off x="3117540" y="2786104"/>
            <a:ext cx="443884" cy="79899"/>
          </a:xfrm>
          <a:prstGeom prst="straightConnector1">
            <a:avLst/>
          </a:prstGeom>
          <a:ln w="25400">
            <a:solidFill>
              <a:srgbClr val="FF3300"/>
            </a:solidFill>
            <a:prstDash val="solid"/>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445580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BIZ UDゴシック">
      <a:majorFont>
        <a:latin typeface="BIZ UDPゴシック"/>
        <a:ea typeface="BIZ UDゴシック"/>
        <a:cs typeface=""/>
      </a:majorFont>
      <a:minorFont>
        <a:latin typeface="BIZ UDPゴシック"/>
        <a:ea typeface="BIZ UD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none" tIns="36000" bIns="72000" rtlCol="0">
        <a:spAutoFit/>
      </a:bodyPr>
      <a:lstStyle>
        <a:defPPr algn="l">
          <a:defRPr kumimoji="1" sz="1600" dirty="0" smtClean="0"/>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2087</TotalTime>
  <Words>2629</Words>
  <Application>Microsoft Office PowerPoint</Application>
  <PresentationFormat>画面に合わせる (4:3)</PresentationFormat>
  <Paragraphs>163</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BIZ UDPゴシック</vt:lpstr>
      <vt:lpstr>Meiryo UI</vt:lpstr>
      <vt:lpstr>游ゴシック</vt:lpstr>
      <vt:lpstr>Arial</vt:lpstr>
      <vt:lpstr>Wingdings</vt:lpstr>
      <vt:lpstr>Office テーマ</vt:lpstr>
      <vt:lpstr>障害福祉現場の賃上げ状況調査  調査結果と提言･要望</vt:lpstr>
      <vt:lpstr>障害福祉現場の賃上げ状況調査　調査結果を受けて（8団体コメント）</vt:lpstr>
      <vt:lpstr>障害福祉現場の賃上げ状況調査　調査結果を受けて（8団体コメント）</vt:lpstr>
      <vt:lpstr>障害福祉現場の賃上げ状況調査　調査結果を踏まえた提言・要望</vt:lpstr>
      <vt:lpstr>障害福祉現場の賃上げ状況調査  調査結果</vt:lpstr>
      <vt:lpstr>障害福祉現場の賃上げ状況調査　調査概要</vt:lpstr>
      <vt:lpstr>障害福祉現場の賃上げ状況調査　処遇改善加算の算定状況</vt:lpstr>
      <vt:lpstr>障害福祉現場の賃上げ状況調査　正社員の賃上げ状況</vt:lpstr>
      <vt:lpstr>障害福祉現場の賃上げ状況調査　正社員の賃上げ状況（職種別の平均月額）</vt:lpstr>
      <vt:lpstr>障害福祉現場の賃上げ状況調査　経営上の課題</vt:lpstr>
      <vt:lpstr>障害福祉現場の賃上げ状況調査　賃上げを行う上での課題</vt:lpstr>
      <vt:lpstr>障害福祉現場の賃上げ状況調査　令和8年度賃上げ額の見込み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障害福祉現場における 賃上げ・物価高騰・離職等の状況調査  調査結果と提言･要望</dc:title>
  <cp:lastModifiedBy>友樹 星野</cp:lastModifiedBy>
  <cp:revision>225</cp:revision>
  <cp:lastPrinted>2025-05-13T09:53:10Z</cp:lastPrinted>
  <dcterms:created xsi:type="dcterms:W3CDTF">2025-04-28T11:09:15Z</dcterms:created>
  <dcterms:modified xsi:type="dcterms:W3CDTF">2025-10-24T00:34:57Z</dcterms:modified>
</cp:coreProperties>
</file>