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8" r:id="rId4"/>
    <p:sldId id="257" r:id="rId5"/>
    <p:sldId id="259" r:id="rId6"/>
    <p:sldId id="260"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B5E3B8-3352-5F85-6090-2BC26454000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A510511-A0C6-9622-9979-A21152FDCA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739A14C-E187-6AA7-9764-7866DACB145D}"/>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00600FDA-E1ED-9F1D-7208-EF33DE30200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C5BBD1-2562-A443-A8D4-29D02319D782}"/>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234507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6331A3-ABDE-6A82-49F0-8AEF3AD820B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81E2B78-81F8-C8CF-F476-406EABAF67A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D9D434-A3D9-05AD-5D2E-4390DF87887F}"/>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23DD32DA-3100-CFC9-0E27-9C3FCF53394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C02123D-7D3F-DB48-FD15-31EF3EA96347}"/>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3619067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3A1A3FD-C82F-903A-63DC-6030E8BB0C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4BE0AC4-8C4D-3EBB-764A-025BCC0ABF4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A83983-0552-5E90-97CE-735F9FD4AC13}"/>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57C01EB0-612D-08D8-0FB1-89AB9707DDF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425BC97-28EE-97A6-4EA4-C73D2BAE6EF7}"/>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385607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08F074-F7D2-8244-8BE2-FC162E453CD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4FE1C34-1AC0-081B-4505-CFCA2E6BB2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8C443A-CF6A-FDEB-2206-DC1E507A74CE}"/>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D788BBF5-B3C2-A2D6-F093-9925A5C0B18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CD3A726-E99B-8013-9733-82BB11CC367B}"/>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187965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FEBF51-D0C5-65DE-A2FA-FDF16FFEA61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BF373B-674E-7597-4D3D-4DBB9171739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7799FF9-1F1A-9BC8-762B-A15D04A1BF93}"/>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3751C4C6-2D81-0120-FD42-574AF64F90A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EB4662-ACBE-A772-2A6B-139E68708A53}"/>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409525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018175-82DA-B9A6-491A-8B39D98347C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0548887-E711-4A82-3D1E-D4B3AE7EAA6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9B0FA7C-9D97-0051-6E0C-2EA0F1BF6A0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EB5AA08-143D-5421-5086-346DF6377BE6}"/>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6" name="フッター プレースホルダー 5">
            <a:extLst>
              <a:ext uri="{FF2B5EF4-FFF2-40B4-BE49-F238E27FC236}">
                <a16:creationId xmlns:a16="http://schemas.microsoft.com/office/drawing/2014/main" id="{6A37977E-38A6-4B28-9D71-5252B53D20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41CA717-E5CB-766B-2027-549CCEF55CAF}"/>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236002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2C13AD-BD31-3A18-0AC1-354546F8578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E4039BB-6A4E-148D-9A0B-5B3ACAC3E8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DCCF9C3-C520-538A-ECE9-D93DFF6E980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C2AAEB1-1FB0-D98A-208A-E4AB3B601F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E4D8004-CC5A-E391-BB8E-FEDE75B4657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CCA2BC3-C5B7-13D4-9652-DA1914BD593C}"/>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8" name="フッター プレースホルダー 7">
            <a:extLst>
              <a:ext uri="{FF2B5EF4-FFF2-40B4-BE49-F238E27FC236}">
                <a16:creationId xmlns:a16="http://schemas.microsoft.com/office/drawing/2014/main" id="{F439E4A3-DF80-9A64-0685-8603BD8348F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0268D5C-BC4F-C08F-DE09-4F4D8F69DE4B}"/>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879388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1EF6D8-3E9E-7851-4129-B83102D97B6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A96E3A9-7558-A8C2-8E9C-1C9E3B806191}"/>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4" name="フッター プレースホルダー 3">
            <a:extLst>
              <a:ext uri="{FF2B5EF4-FFF2-40B4-BE49-F238E27FC236}">
                <a16:creationId xmlns:a16="http://schemas.microsoft.com/office/drawing/2014/main" id="{AEDFEB66-B1A2-8223-CA9D-51A037D0660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1BD3B60-794D-044C-DEB8-61143564E247}"/>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244545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8089ACF-0BC4-4E4A-0892-C6089FB213B7}"/>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3" name="フッター プレースホルダー 2">
            <a:extLst>
              <a:ext uri="{FF2B5EF4-FFF2-40B4-BE49-F238E27FC236}">
                <a16:creationId xmlns:a16="http://schemas.microsoft.com/office/drawing/2014/main" id="{BDB3FC59-F790-FDA8-0671-49B7469C004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09A4E80-5CA8-9D61-EA00-8EE656F03A09}"/>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1638902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BD1260-FB61-D555-A8C1-80BAB8D0E00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4F1AE54-E44A-59EA-7080-15BAEC667A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A966F81-4B37-F2F8-E9AB-0CF27A0195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3ADE274-3E06-23B2-B1AC-1E1D0503751F}"/>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6" name="フッター プレースホルダー 5">
            <a:extLst>
              <a:ext uri="{FF2B5EF4-FFF2-40B4-BE49-F238E27FC236}">
                <a16:creationId xmlns:a16="http://schemas.microsoft.com/office/drawing/2014/main" id="{F0A89D88-F5E8-5B1E-CE72-E3338EE2D00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55DA27-9284-C8A1-0C68-59A277F082D8}"/>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2712687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0F402B-5422-1498-8456-F54AF2B5628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8C1BD1B-3FEE-FFC7-9EEB-10D9ECEB50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8DC87F4-9FCE-6DAC-FE6F-829AA2C92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D1232E6-FDA6-548E-499D-C244FFD9B985}"/>
              </a:ext>
            </a:extLst>
          </p:cNvPr>
          <p:cNvSpPr>
            <a:spLocks noGrp="1"/>
          </p:cNvSpPr>
          <p:nvPr>
            <p:ph type="dt" sz="half" idx="10"/>
          </p:nvPr>
        </p:nvSpPr>
        <p:spPr/>
        <p:txBody>
          <a:bodyPr/>
          <a:lstStyle/>
          <a:p>
            <a:fld id="{3025030C-E3BD-4C5A-9544-0CFFE5287FAD}" type="datetimeFigureOut">
              <a:rPr kumimoji="1" lang="ja-JP" altLang="en-US" smtClean="0"/>
              <a:t>2025/9/12</a:t>
            </a:fld>
            <a:endParaRPr kumimoji="1" lang="ja-JP" altLang="en-US"/>
          </a:p>
        </p:txBody>
      </p:sp>
      <p:sp>
        <p:nvSpPr>
          <p:cNvPr id="6" name="フッター プレースホルダー 5">
            <a:extLst>
              <a:ext uri="{FF2B5EF4-FFF2-40B4-BE49-F238E27FC236}">
                <a16:creationId xmlns:a16="http://schemas.microsoft.com/office/drawing/2014/main" id="{16A664CC-8C29-6C9E-771F-25692754FDC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62B15D6-CA5D-2A69-9BCD-F16D6431B475}"/>
              </a:ext>
            </a:extLst>
          </p:cNvPr>
          <p:cNvSpPr>
            <a:spLocks noGrp="1"/>
          </p:cNvSpPr>
          <p:nvPr>
            <p:ph type="sldNum" sz="quarter" idx="12"/>
          </p:nvPr>
        </p:nvSpPr>
        <p:spPr/>
        <p:txBody>
          <a:body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3509038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2F311BD-2B9C-8736-BF2D-7D196F57A8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5502CC-BC02-09B5-3234-0F049DA7E3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13D7284-C7B8-43A2-0D33-70FF7C23B3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25030C-E3BD-4C5A-9544-0CFFE5287FAD}"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8FD594DA-9427-4409-06C5-D6374E01C9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E9D6A94-92A4-7766-16C5-683CA982B0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CA1156D-00B5-48AA-B3C4-16C8351B1404}" type="slidenum">
              <a:rPr kumimoji="1" lang="ja-JP" altLang="en-US" smtClean="0"/>
              <a:t>‹#›</a:t>
            </a:fld>
            <a:endParaRPr kumimoji="1" lang="ja-JP" altLang="en-US"/>
          </a:p>
        </p:txBody>
      </p:sp>
    </p:spTree>
    <p:extLst>
      <p:ext uri="{BB962C8B-B14F-4D97-AF65-F5344CB8AC3E}">
        <p14:creationId xmlns:p14="http://schemas.microsoft.com/office/powerpoint/2010/main" val="1267958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E127EB-3DAB-58B6-A02D-EDCB76303775}"/>
              </a:ext>
            </a:extLst>
          </p:cNvPr>
          <p:cNvSpPr txBox="1">
            <a:spLocks/>
          </p:cNvSpPr>
          <p:nvPr/>
        </p:nvSpPr>
        <p:spPr>
          <a:xfrm>
            <a:off x="898900" y="316425"/>
            <a:ext cx="10609243" cy="744146"/>
          </a:xfrm>
          <a:prstGeom prst="rect">
            <a:avLst/>
          </a:prstGeom>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4000" dirty="0">
                <a:latin typeface="UD デジタル 教科書体 NP-R" panose="02020400000000000000" pitchFamily="18" charset="-128"/>
                <a:ea typeface="UD デジタル 教科書体 NP-R" panose="02020400000000000000" pitchFamily="18" charset="-128"/>
              </a:rPr>
              <a:t>協働型事例紹介 愛媛県</a:t>
            </a:r>
            <a:r>
              <a:rPr lang="zh-CN" altLang="en-US" sz="4000" dirty="0">
                <a:latin typeface="UD デジタル 教科書体 NP-R" panose="02020400000000000000" pitchFamily="18" charset="-128"/>
                <a:ea typeface="UD デジタル 教科書体 NP-R" panose="02020400000000000000" pitchFamily="18" charset="-128"/>
              </a:rPr>
              <a:t>大洲市</a:t>
            </a:r>
            <a:r>
              <a:rPr lang="ja-JP" altLang="en-US" sz="4000" dirty="0">
                <a:latin typeface="UD デジタル 教科書体 NP-R" panose="02020400000000000000" pitchFamily="18" charset="-128"/>
                <a:ea typeface="UD デジタル 教科書体 NP-R" panose="02020400000000000000" pitchFamily="18" charset="-128"/>
              </a:rPr>
              <a:t>・</a:t>
            </a:r>
            <a:r>
              <a:rPr lang="zh-CN" altLang="en-US" sz="4000" dirty="0">
                <a:latin typeface="UD デジタル 教科書体 NP-R" panose="02020400000000000000" pitchFamily="18" charset="-128"/>
                <a:ea typeface="UD デジタル 教科書体 NP-R" panose="02020400000000000000" pitchFamily="18" charset="-128"/>
              </a:rPr>
              <a:t>八幡浜市</a:t>
            </a:r>
            <a:endParaRPr lang="ja-JP" altLang="en-US" sz="4000" dirty="0">
              <a:latin typeface="UD デジタル 教科書体 NP-R" panose="02020400000000000000" pitchFamily="18" charset="-128"/>
              <a:ea typeface="UD デジタル 教科書体 NP-R" panose="02020400000000000000" pitchFamily="18" charset="-128"/>
            </a:endParaRPr>
          </a:p>
        </p:txBody>
      </p:sp>
      <p:pic>
        <p:nvPicPr>
          <p:cNvPr id="3" name="図 2">
            <a:extLst>
              <a:ext uri="{FF2B5EF4-FFF2-40B4-BE49-F238E27FC236}">
                <a16:creationId xmlns:a16="http://schemas.microsoft.com/office/drawing/2014/main" id="{00A17CA6-D79D-8DA4-F7DA-12E00B951EBE}"/>
              </a:ext>
            </a:extLst>
          </p:cNvPr>
          <p:cNvPicPr>
            <a:picLocks noChangeAspect="1"/>
          </p:cNvPicPr>
          <p:nvPr/>
        </p:nvPicPr>
        <p:blipFill>
          <a:blip r:embed="rId2"/>
          <a:stretch>
            <a:fillRect/>
          </a:stretch>
        </p:blipFill>
        <p:spPr>
          <a:xfrm>
            <a:off x="1237695" y="1060571"/>
            <a:ext cx="9931652" cy="5614097"/>
          </a:xfrm>
          <a:prstGeom prst="rect">
            <a:avLst/>
          </a:prstGeom>
        </p:spPr>
      </p:pic>
      <p:sp>
        <p:nvSpPr>
          <p:cNvPr id="17" name="矢印: 下 16">
            <a:extLst>
              <a:ext uri="{FF2B5EF4-FFF2-40B4-BE49-F238E27FC236}">
                <a16:creationId xmlns:a16="http://schemas.microsoft.com/office/drawing/2014/main" id="{459DB374-69BA-A701-D529-930DB974A9CE}"/>
              </a:ext>
            </a:extLst>
          </p:cNvPr>
          <p:cNvSpPr/>
          <p:nvPr/>
        </p:nvSpPr>
        <p:spPr>
          <a:xfrm rot="20357183">
            <a:off x="4195137" y="3605291"/>
            <a:ext cx="404734" cy="52465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下 17">
            <a:extLst>
              <a:ext uri="{FF2B5EF4-FFF2-40B4-BE49-F238E27FC236}">
                <a16:creationId xmlns:a16="http://schemas.microsoft.com/office/drawing/2014/main" id="{34288B62-8EE6-6ED4-5AD0-8D4CB08D3405}"/>
              </a:ext>
            </a:extLst>
          </p:cNvPr>
          <p:cNvSpPr/>
          <p:nvPr/>
        </p:nvSpPr>
        <p:spPr>
          <a:xfrm rot="9477080">
            <a:off x="3755187" y="4614488"/>
            <a:ext cx="404734" cy="52465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5802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6A12F-7212-5930-24AD-89BBBA32948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D430A39-692C-3307-E61F-DF8027CFEA27}"/>
              </a:ext>
            </a:extLst>
          </p:cNvPr>
          <p:cNvSpPr>
            <a:spLocks noGrp="1"/>
          </p:cNvSpPr>
          <p:nvPr>
            <p:ph type="title"/>
          </p:nvPr>
        </p:nvSpPr>
        <p:spPr>
          <a:xfrm>
            <a:off x="791378" y="187926"/>
            <a:ext cx="10609243" cy="744146"/>
          </a:xfrm>
          <a:ln>
            <a:noFill/>
          </a:ln>
        </p:spPr>
        <p:txBody>
          <a:bodyPr>
            <a:normAutofit/>
          </a:bodyPr>
          <a:lstStyle/>
          <a:p>
            <a:pPr algn="ctr"/>
            <a:r>
              <a:rPr lang="ja-JP" altLang="en-US" sz="4000" dirty="0">
                <a:latin typeface="UD デジタル 教科書体 NP-R" panose="02020400000000000000" pitchFamily="18" charset="-128"/>
                <a:ea typeface="UD デジタル 教科書体 NP-R" panose="02020400000000000000" pitchFamily="18" charset="-128"/>
              </a:rPr>
              <a:t>協働</a:t>
            </a:r>
            <a:r>
              <a:rPr kumimoji="1" lang="ja-JP" altLang="en-US" sz="4000" dirty="0">
                <a:latin typeface="UD デジタル 教科書体 NP-R" panose="02020400000000000000" pitchFamily="18" charset="-128"/>
                <a:ea typeface="UD デジタル 教科書体 NP-R" panose="02020400000000000000" pitchFamily="18" charset="-128"/>
              </a:rPr>
              <a:t>体に向けてのプロセス</a:t>
            </a:r>
          </a:p>
        </p:txBody>
      </p:sp>
      <p:sp>
        <p:nvSpPr>
          <p:cNvPr id="7" name="テキスト ボックス 6">
            <a:extLst>
              <a:ext uri="{FF2B5EF4-FFF2-40B4-BE49-F238E27FC236}">
                <a16:creationId xmlns:a16="http://schemas.microsoft.com/office/drawing/2014/main" id="{A3C9A70E-20F4-CF4A-133E-11BE875CD6D2}"/>
              </a:ext>
            </a:extLst>
          </p:cNvPr>
          <p:cNvSpPr txBox="1"/>
          <p:nvPr/>
        </p:nvSpPr>
        <p:spPr>
          <a:xfrm>
            <a:off x="892367" y="932072"/>
            <a:ext cx="10796530" cy="5850832"/>
          </a:xfrm>
          <a:prstGeom prst="rect">
            <a:avLst/>
          </a:prstGeom>
          <a:noFill/>
        </p:spPr>
        <p:txBody>
          <a:bodyPr wrap="square">
            <a:spAutoFit/>
          </a:bodyPr>
          <a:lstStyle/>
          <a:p>
            <a:pPr>
              <a:lnSpc>
                <a:spcPct val="150000"/>
              </a:lnSpc>
            </a:pP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①まずは市内での協働体について検討</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lang="ja-JP" altLang="en-US" sz="2800" dirty="0">
                <a:latin typeface="UD デジタル 教科書体 NP-R" panose="02020400000000000000" pitchFamily="18" charset="-128"/>
                <a:ea typeface="UD デジタル 教科書体 NP-R" panose="02020400000000000000" pitchFamily="18" charset="-128"/>
              </a:rPr>
              <a:t> </a:t>
            </a:r>
            <a:r>
              <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新たな取り組みということで、難航</a:t>
            </a:r>
            <a:r>
              <a:rPr lang="en-US" altLang="ja-JP" sz="2800" dirty="0"/>
              <a:t>…</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②隣町、保健所圏域に広げて、協働体について検討</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 〇研修を通じて、協力体制・信頼作りもできていた。</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 〇互いの専門性を融合できるのではないか。関わったことのない 事例を共有することで、経験値が</a:t>
            </a:r>
            <a:r>
              <a:rPr lang="ja-JP" altLang="en-US" sz="2800" dirty="0">
                <a:latin typeface="UD デジタル 教科書体 NP-R" panose="02020400000000000000" pitchFamily="18" charset="-128"/>
                <a:ea typeface="UD デジタル 教科書体 NP-R" panose="02020400000000000000" pitchFamily="18" charset="-128"/>
              </a:rPr>
              <a:t>蓄積される</a:t>
            </a: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 →メリットは大きい</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③事業所間で、「目指す方向性」の確認等</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④各事業所が各行政と協議</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188796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895F0140-1D5C-A8BE-32A1-E41F37DDDB3F}"/>
              </a:ext>
            </a:extLst>
          </p:cNvPr>
          <p:cNvGraphicFramePr>
            <a:graphicFrameLocks noGrp="1"/>
          </p:cNvGraphicFramePr>
          <p:nvPr>
            <p:extLst>
              <p:ext uri="{D42A27DB-BD31-4B8C-83A1-F6EECF244321}">
                <p14:modId xmlns:p14="http://schemas.microsoft.com/office/powerpoint/2010/main" val="549243824"/>
              </p:ext>
            </p:extLst>
          </p:nvPr>
        </p:nvGraphicFramePr>
        <p:xfrm>
          <a:off x="524656" y="994611"/>
          <a:ext cx="11142687" cy="5663157"/>
        </p:xfrm>
        <a:graphic>
          <a:graphicData uri="http://schemas.openxmlformats.org/drawingml/2006/table">
            <a:tbl>
              <a:tblPr firstRow="1" bandRow="1">
                <a:tableStyleId>{5C22544A-7EE6-4342-B048-85BDC9FD1C3A}</a:tableStyleId>
              </a:tblPr>
              <a:tblGrid>
                <a:gridCol w="2473981">
                  <a:extLst>
                    <a:ext uri="{9D8B030D-6E8A-4147-A177-3AD203B41FA5}">
                      <a16:colId xmlns:a16="http://schemas.microsoft.com/office/drawing/2014/main" val="4231647926"/>
                    </a:ext>
                  </a:extLst>
                </a:gridCol>
                <a:gridCol w="4199139">
                  <a:extLst>
                    <a:ext uri="{9D8B030D-6E8A-4147-A177-3AD203B41FA5}">
                      <a16:colId xmlns:a16="http://schemas.microsoft.com/office/drawing/2014/main" val="1537907476"/>
                    </a:ext>
                  </a:extLst>
                </a:gridCol>
                <a:gridCol w="4469567">
                  <a:extLst>
                    <a:ext uri="{9D8B030D-6E8A-4147-A177-3AD203B41FA5}">
                      <a16:colId xmlns:a16="http://schemas.microsoft.com/office/drawing/2014/main" val="1287358494"/>
                    </a:ext>
                  </a:extLst>
                </a:gridCol>
              </a:tblGrid>
              <a:tr h="481289">
                <a:tc>
                  <a:txBody>
                    <a:bodyPr/>
                    <a:lstStyle/>
                    <a:p>
                      <a:endParaRPr kumimoji="1" lang="ja-JP" altLang="en-US" sz="2000">
                        <a:latin typeface="UD デジタル 教科書体 NP-R" panose="02020400000000000000" pitchFamily="18" charset="-128"/>
                        <a:ea typeface="UD デジタル 教科書体 NP-R" panose="02020400000000000000" pitchFamily="18" charset="-128"/>
                      </a:endParaRPr>
                    </a:p>
                  </a:txBody>
                  <a:tcPr/>
                </a:tc>
                <a:tc>
                  <a:txBody>
                    <a:bodyPr/>
                    <a:lstStyle/>
                    <a:p>
                      <a:pPr algn="ctr"/>
                      <a:r>
                        <a:rPr kumimoji="1" lang="ja-JP" altLang="en-US" sz="2000" dirty="0">
                          <a:latin typeface="UD デジタル 教科書体 NP-R" panose="02020400000000000000" pitchFamily="18" charset="-128"/>
                          <a:ea typeface="UD デジタル 教科書体 NP-R" panose="02020400000000000000" pitchFamily="18" charset="-128"/>
                        </a:rPr>
                        <a:t>八幡浜市</a:t>
                      </a:r>
                    </a:p>
                  </a:txBody>
                  <a:tcPr/>
                </a:tc>
                <a:tc>
                  <a:txBody>
                    <a:bodyPr/>
                    <a:lstStyle/>
                    <a:p>
                      <a:pPr algn="ctr"/>
                      <a:r>
                        <a:rPr kumimoji="1" lang="ja-JP" altLang="en-US" sz="2000" dirty="0">
                          <a:latin typeface="UD デジタル 教科書体 NP-R" panose="02020400000000000000" pitchFamily="18" charset="-128"/>
                          <a:ea typeface="UD デジタル 教科書体 NP-R" panose="02020400000000000000" pitchFamily="18" charset="-128"/>
                        </a:rPr>
                        <a:t>大洲市</a:t>
                      </a:r>
                    </a:p>
                  </a:txBody>
                  <a:tcPr/>
                </a:tc>
                <a:extLst>
                  <a:ext uri="{0D108BD9-81ED-4DB2-BD59-A6C34878D82A}">
                    <a16:rowId xmlns:a16="http://schemas.microsoft.com/office/drawing/2014/main" val="35520624"/>
                  </a:ext>
                </a:extLst>
              </a:tr>
              <a:tr h="556849">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事業所名</a:t>
                      </a: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相談支援事業所あすなろ</a:t>
                      </a: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障害者相談支援事業所あゆむ苑</a:t>
                      </a:r>
                    </a:p>
                  </a:txBody>
                  <a:tcPr anchor="ctr"/>
                </a:tc>
                <a:extLst>
                  <a:ext uri="{0D108BD9-81ED-4DB2-BD59-A6C34878D82A}">
                    <a16:rowId xmlns:a16="http://schemas.microsoft.com/office/drawing/2014/main" val="4245731197"/>
                  </a:ext>
                </a:extLst>
              </a:tr>
              <a:tr h="567016">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委託相談支援</a:t>
                      </a: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障害者・児</a:t>
                      </a: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障害児</a:t>
                      </a:r>
                    </a:p>
                  </a:txBody>
                  <a:tcPr anchor="ctr"/>
                </a:tc>
                <a:extLst>
                  <a:ext uri="{0D108BD9-81ED-4DB2-BD59-A6C34878D82A}">
                    <a16:rowId xmlns:a16="http://schemas.microsoft.com/office/drawing/2014/main" val="1760684598"/>
                  </a:ext>
                </a:extLst>
              </a:tr>
              <a:tr h="791283">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相談支援専門員</a:t>
                      </a: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主任相談支援専門員</a:t>
                      </a:r>
                      <a:r>
                        <a:rPr kumimoji="1" lang="en-US" altLang="ja-JP" sz="2000" dirty="0">
                          <a:latin typeface="UD デジタル 教科書体 NP-R" panose="02020400000000000000" pitchFamily="18" charset="-128"/>
                          <a:ea typeface="UD デジタル 教科書体 NP-R" panose="02020400000000000000" pitchFamily="18" charset="-128"/>
                        </a:rPr>
                        <a:t>1</a:t>
                      </a:r>
                      <a:r>
                        <a:rPr kumimoji="1" lang="ja-JP" altLang="en-US" sz="2000" dirty="0">
                          <a:latin typeface="UD デジタル 教科書体 NP-R" panose="02020400000000000000" pitchFamily="18" charset="-128"/>
                          <a:ea typeface="UD デジタル 教科書体 NP-R" panose="02020400000000000000" pitchFamily="18" charset="-128"/>
                        </a:rPr>
                        <a:t>名</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現任研修終了の相談支援専門員</a:t>
                      </a:r>
                      <a:r>
                        <a:rPr kumimoji="1" lang="en-US" altLang="ja-JP" sz="2000" dirty="0">
                          <a:latin typeface="UD デジタル 教科書体 NP-R" panose="02020400000000000000" pitchFamily="18" charset="-128"/>
                          <a:ea typeface="UD デジタル 教科書体 NP-R" panose="02020400000000000000" pitchFamily="18" charset="-128"/>
                        </a:rPr>
                        <a:t>2</a:t>
                      </a:r>
                      <a:r>
                        <a:rPr kumimoji="1" lang="ja-JP" altLang="en-US" sz="2000" dirty="0">
                          <a:latin typeface="UD デジタル 教科書体 NP-R" panose="02020400000000000000" pitchFamily="18" charset="-128"/>
                          <a:ea typeface="UD デジタル 教科書体 NP-R" panose="02020400000000000000" pitchFamily="18" charset="-128"/>
                        </a:rPr>
                        <a:t>名</a:t>
                      </a:r>
                    </a:p>
                  </a:txBody>
                  <a:tcPr anchor="ctr"/>
                </a:tc>
                <a:tc>
                  <a:txBody>
                    <a:bodyPr/>
                    <a:lstStyle/>
                    <a:p>
                      <a:pPr algn="l"/>
                      <a:r>
                        <a:rPr kumimoji="1" lang="ja-JP" altLang="en-US" sz="2000" dirty="0">
                          <a:latin typeface="UD デジタル 教科書体 NP-R" panose="02020400000000000000" pitchFamily="18" charset="-128"/>
                          <a:ea typeface="UD デジタル 教科書体 NP-R" panose="02020400000000000000" pitchFamily="18" charset="-128"/>
                        </a:rPr>
                        <a:t>主任相談支援専門員</a:t>
                      </a:r>
                      <a:r>
                        <a:rPr kumimoji="1" lang="en-US" altLang="ja-JP" sz="2000" dirty="0">
                          <a:latin typeface="UD デジタル 教科書体 NP-R" panose="02020400000000000000" pitchFamily="18" charset="-128"/>
                          <a:ea typeface="UD デジタル 教科書体 NP-R" panose="02020400000000000000" pitchFamily="18" charset="-128"/>
                        </a:rPr>
                        <a:t>1</a:t>
                      </a:r>
                      <a:r>
                        <a:rPr kumimoji="1" lang="ja-JP" altLang="en-US" sz="2000" dirty="0">
                          <a:latin typeface="UD デジタル 教科書体 NP-R" panose="02020400000000000000" pitchFamily="18" charset="-128"/>
                          <a:ea typeface="UD デジタル 教科書体 NP-R" panose="02020400000000000000" pitchFamily="18" charset="-128"/>
                        </a:rPr>
                        <a:t>名</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現任研修終了の相談支援専門員</a:t>
                      </a:r>
                      <a:r>
                        <a:rPr kumimoji="1" lang="en-US" altLang="ja-JP" sz="2000" dirty="0">
                          <a:latin typeface="UD デジタル 教科書体 NP-R" panose="02020400000000000000" pitchFamily="18" charset="-128"/>
                          <a:ea typeface="UD デジタル 教科書体 NP-R" panose="02020400000000000000" pitchFamily="18" charset="-128"/>
                        </a:rPr>
                        <a:t>2</a:t>
                      </a:r>
                      <a:r>
                        <a:rPr kumimoji="1" lang="ja-JP" altLang="en-US" sz="2000" dirty="0">
                          <a:latin typeface="UD デジタル 教科書体 NP-R" panose="02020400000000000000" pitchFamily="18" charset="-128"/>
                          <a:ea typeface="UD デジタル 教科書体 NP-R" panose="02020400000000000000" pitchFamily="18" charset="-128"/>
                        </a:rPr>
                        <a:t>名</a:t>
                      </a:r>
                    </a:p>
                  </a:txBody>
                  <a:tcPr anchor="ctr"/>
                </a:tc>
                <a:extLst>
                  <a:ext uri="{0D108BD9-81ED-4DB2-BD59-A6C34878D82A}">
                    <a16:rowId xmlns:a16="http://schemas.microsoft.com/office/drawing/2014/main" val="3730987729"/>
                  </a:ext>
                </a:extLst>
              </a:tr>
              <a:tr h="1130405">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研修講師</a:t>
                      </a: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初任者・現任者研修講師</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UD デジタル 教科書体 NP-R" panose="02020400000000000000" pitchFamily="18" charset="-128"/>
                          <a:ea typeface="UD デジタル 教科書体 NP-R" panose="02020400000000000000" pitchFamily="18" charset="-128"/>
                        </a:rPr>
                        <a:t>主任相談支援専門員研修ファシリ</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UD デジタル 教科書体 NP-R" panose="02020400000000000000" pitchFamily="18" charset="-128"/>
                          <a:ea typeface="UD デジタル 教科書体 NP-R" panose="02020400000000000000" pitchFamily="18" charset="-128"/>
                        </a:rPr>
                        <a:t>医療的ケア児コーディネーター</a:t>
                      </a: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主任相談支援専門員研修講師</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UD デジタル 教科書体 NP-R" panose="02020400000000000000" pitchFamily="18" charset="-128"/>
                          <a:ea typeface="UD デジタル 教科書体 NP-R" panose="02020400000000000000" pitchFamily="18" charset="-128"/>
                        </a:rPr>
                        <a:t>医療的ケア児コーディネーター</a:t>
                      </a:r>
                    </a:p>
                  </a:txBody>
                  <a:tcPr anchor="ctr"/>
                </a:tc>
                <a:extLst>
                  <a:ext uri="{0D108BD9-81ED-4DB2-BD59-A6C34878D82A}">
                    <a16:rowId xmlns:a16="http://schemas.microsoft.com/office/drawing/2014/main" val="3236236666"/>
                  </a:ext>
                </a:extLst>
              </a:tr>
              <a:tr h="712105">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県の部会員</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000" dirty="0">
                        <a:latin typeface="UD デジタル 教科書体 NP-R" panose="02020400000000000000" pitchFamily="18" charset="-128"/>
                        <a:ea typeface="UD デジタル 教科書体 NP-R" panose="02020400000000000000" pitchFamily="18" charset="-128"/>
                      </a:endParaRP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相談支援部会・子供部会（部会長）</a:t>
                      </a:r>
                    </a:p>
                  </a:txBody>
                  <a:tcPr anchor="ctr"/>
                </a:tc>
                <a:extLst>
                  <a:ext uri="{0D108BD9-81ED-4DB2-BD59-A6C34878D82A}">
                    <a16:rowId xmlns:a16="http://schemas.microsoft.com/office/drawing/2014/main" val="2898342746"/>
                  </a:ext>
                </a:extLst>
              </a:tr>
              <a:tr h="712105">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基幹相談支援センター</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UD デジタル 教科書体 NP-R" panose="02020400000000000000" pitchFamily="18" charset="-128"/>
                          <a:ea typeface="UD デジタル 教科書体 NP-R" panose="02020400000000000000" pitchFamily="18" charset="-128"/>
                        </a:rPr>
                        <a:t>未設置</a:t>
                      </a: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直営で設置済み</a:t>
                      </a:r>
                    </a:p>
                  </a:txBody>
                  <a:tcPr anchor="ctr"/>
                </a:tc>
                <a:extLst>
                  <a:ext uri="{0D108BD9-81ED-4DB2-BD59-A6C34878D82A}">
                    <a16:rowId xmlns:a16="http://schemas.microsoft.com/office/drawing/2014/main" val="2026084036"/>
                  </a:ext>
                </a:extLst>
              </a:tr>
              <a:tr h="712105">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地域生活支援拠点</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UD デジタル 教科書体 NP-R" panose="02020400000000000000" pitchFamily="18" charset="-128"/>
                          <a:ea typeface="UD デジタル 教科書体 NP-R" panose="02020400000000000000" pitchFamily="18" charset="-128"/>
                        </a:rPr>
                        <a:t>未設置</a:t>
                      </a:r>
                    </a:p>
                  </a:txBody>
                  <a:tcPr anchor="ctr"/>
                </a:tc>
                <a:tc>
                  <a: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設置済み（面的整備）</a:t>
                      </a:r>
                    </a:p>
                  </a:txBody>
                  <a:tcPr anchor="ctr"/>
                </a:tc>
                <a:extLst>
                  <a:ext uri="{0D108BD9-81ED-4DB2-BD59-A6C34878D82A}">
                    <a16:rowId xmlns:a16="http://schemas.microsoft.com/office/drawing/2014/main" val="2610474812"/>
                  </a:ext>
                </a:extLst>
              </a:tr>
            </a:tbl>
          </a:graphicData>
        </a:graphic>
      </p:graphicFrame>
      <p:sp>
        <p:nvSpPr>
          <p:cNvPr id="8" name="タイトル 1">
            <a:extLst>
              <a:ext uri="{FF2B5EF4-FFF2-40B4-BE49-F238E27FC236}">
                <a16:creationId xmlns:a16="http://schemas.microsoft.com/office/drawing/2014/main" id="{147EC75F-FCAD-862A-BBA7-B5A5875E6144}"/>
              </a:ext>
            </a:extLst>
          </p:cNvPr>
          <p:cNvSpPr>
            <a:spLocks noGrp="1"/>
          </p:cNvSpPr>
          <p:nvPr>
            <p:ph type="title"/>
          </p:nvPr>
        </p:nvSpPr>
        <p:spPr>
          <a:xfrm>
            <a:off x="3467099" y="200232"/>
            <a:ext cx="5257800" cy="669197"/>
          </a:xfrm>
          <a:ln>
            <a:noFill/>
          </a:ln>
        </p:spPr>
        <p:txBody>
          <a:bodyPr>
            <a:normAutofit/>
          </a:bodyPr>
          <a:lstStyle/>
          <a:p>
            <a:pPr algn="ctr"/>
            <a:r>
              <a:rPr kumimoji="1" lang="ja-JP" altLang="en-US" sz="4000" dirty="0">
                <a:latin typeface="UD デジタル 教科書体 NP-R" panose="02020400000000000000" pitchFamily="18" charset="-128"/>
                <a:ea typeface="UD デジタル 教科書体 NP-R" panose="02020400000000000000" pitchFamily="18" charset="-128"/>
              </a:rPr>
              <a:t>事業所の基本情報</a:t>
            </a:r>
          </a:p>
        </p:txBody>
      </p:sp>
    </p:spTree>
    <p:extLst>
      <p:ext uri="{BB962C8B-B14F-4D97-AF65-F5344CB8AC3E}">
        <p14:creationId xmlns:p14="http://schemas.microsoft.com/office/powerpoint/2010/main" val="647009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B6B012-F56B-C585-5629-BCB718E6B2DF}"/>
              </a:ext>
            </a:extLst>
          </p:cNvPr>
          <p:cNvSpPr>
            <a:spLocks noGrp="1"/>
          </p:cNvSpPr>
          <p:nvPr>
            <p:ph type="title"/>
          </p:nvPr>
        </p:nvSpPr>
        <p:spPr>
          <a:xfrm>
            <a:off x="3135738" y="181904"/>
            <a:ext cx="6177197" cy="864069"/>
          </a:xfrm>
          <a:ln>
            <a:noFill/>
          </a:ln>
        </p:spPr>
        <p:txBody>
          <a:bodyPr>
            <a:normAutofit/>
          </a:bodyPr>
          <a:lstStyle/>
          <a:p>
            <a:pPr algn="ctr"/>
            <a:r>
              <a:rPr kumimoji="1" lang="ja-JP" altLang="en-US" sz="4000" dirty="0">
                <a:latin typeface="UD デジタル 教科書体 NP-R" panose="02020400000000000000" pitchFamily="18" charset="-128"/>
                <a:ea typeface="UD デジタル 教科書体 NP-R" panose="02020400000000000000" pitchFamily="18" charset="-128"/>
              </a:rPr>
              <a:t>協働体制の活動状況</a:t>
            </a:r>
          </a:p>
        </p:txBody>
      </p:sp>
      <p:graphicFrame>
        <p:nvGraphicFramePr>
          <p:cNvPr id="4" name="表 3">
            <a:extLst>
              <a:ext uri="{FF2B5EF4-FFF2-40B4-BE49-F238E27FC236}">
                <a16:creationId xmlns:a16="http://schemas.microsoft.com/office/drawing/2014/main" id="{AF95CF32-B184-0F40-21ED-336BF2F372E5}"/>
              </a:ext>
            </a:extLst>
          </p:cNvPr>
          <p:cNvGraphicFramePr>
            <a:graphicFrameLocks noGrp="1"/>
          </p:cNvGraphicFramePr>
          <p:nvPr>
            <p:extLst>
              <p:ext uri="{D42A27DB-BD31-4B8C-83A1-F6EECF244321}">
                <p14:modId xmlns:p14="http://schemas.microsoft.com/office/powerpoint/2010/main" val="2665611472"/>
              </p:ext>
            </p:extLst>
          </p:nvPr>
        </p:nvGraphicFramePr>
        <p:xfrm>
          <a:off x="550560" y="1021466"/>
          <a:ext cx="11347554" cy="5654630"/>
        </p:xfrm>
        <a:graphic>
          <a:graphicData uri="http://schemas.openxmlformats.org/drawingml/2006/table">
            <a:tbl>
              <a:tblPr firstRow="1" bandRow="1">
                <a:tableStyleId>{5C22544A-7EE6-4342-B048-85BDC9FD1C3A}</a:tableStyleId>
              </a:tblPr>
              <a:tblGrid>
                <a:gridCol w="4002374">
                  <a:extLst>
                    <a:ext uri="{9D8B030D-6E8A-4147-A177-3AD203B41FA5}">
                      <a16:colId xmlns:a16="http://schemas.microsoft.com/office/drawing/2014/main" val="3139324945"/>
                    </a:ext>
                  </a:extLst>
                </a:gridCol>
                <a:gridCol w="3987384">
                  <a:extLst>
                    <a:ext uri="{9D8B030D-6E8A-4147-A177-3AD203B41FA5}">
                      <a16:colId xmlns:a16="http://schemas.microsoft.com/office/drawing/2014/main" val="4176851684"/>
                    </a:ext>
                  </a:extLst>
                </a:gridCol>
                <a:gridCol w="3357796">
                  <a:extLst>
                    <a:ext uri="{9D8B030D-6E8A-4147-A177-3AD203B41FA5}">
                      <a16:colId xmlns:a16="http://schemas.microsoft.com/office/drawing/2014/main" val="1084563127"/>
                    </a:ext>
                  </a:extLst>
                </a:gridCol>
              </a:tblGrid>
              <a:tr h="686390">
                <a:tc>
                  <a:txBody>
                    <a:bodyPr/>
                    <a:lstStyle/>
                    <a:p>
                      <a:pPr algn="ctr"/>
                      <a:r>
                        <a:rPr kumimoji="1" lang="ja-JP" altLang="en-US" sz="2000" dirty="0">
                          <a:latin typeface="UD デジタル 教科書体 NP-R" panose="02020400000000000000" pitchFamily="18" charset="-128"/>
                          <a:ea typeface="UD デジタル 教科書体 NP-R" panose="02020400000000000000" pitchFamily="18" charset="-128"/>
                        </a:rPr>
                        <a:t>体　　　制</a:t>
                      </a:r>
                    </a:p>
                  </a:txBody>
                  <a:tcPr anchor="ctr"/>
                </a:tc>
                <a:tc>
                  <a:txBody>
                    <a:bodyPr/>
                    <a:lstStyle/>
                    <a:p>
                      <a:pPr algn="ctr"/>
                      <a:r>
                        <a:rPr kumimoji="1" lang="ja-JP" altLang="en-US" sz="2000" dirty="0">
                          <a:latin typeface="UD デジタル 教科書体 NP-R" panose="02020400000000000000" pitchFamily="18" charset="-128"/>
                          <a:ea typeface="UD デジタル 教科書体 NP-R" panose="02020400000000000000" pitchFamily="18" charset="-128"/>
                        </a:rPr>
                        <a:t>定例会議・研修</a:t>
                      </a:r>
                    </a:p>
                  </a:txBody>
                  <a:tcPr anchor="ctr"/>
                </a:tc>
                <a:tc>
                  <a:txBody>
                    <a:bodyPr/>
                    <a:lstStyle/>
                    <a:p>
                      <a:pPr algn="ctr"/>
                      <a:r>
                        <a:rPr kumimoji="1" lang="ja-JP" altLang="en-US" sz="2000" dirty="0">
                          <a:latin typeface="UD デジタル 教科書体 NP-R" panose="02020400000000000000" pitchFamily="18" charset="-128"/>
                          <a:ea typeface="UD デジタル 教科書体 NP-R" panose="02020400000000000000" pitchFamily="18" charset="-128"/>
                        </a:rPr>
                        <a:t>事業所間連携</a:t>
                      </a:r>
                    </a:p>
                  </a:txBody>
                  <a:tcPr anchor="ctr"/>
                </a:tc>
                <a:extLst>
                  <a:ext uri="{0D108BD9-81ED-4DB2-BD59-A6C34878D82A}">
                    <a16:rowId xmlns:a16="http://schemas.microsoft.com/office/drawing/2014/main" val="511962390"/>
                  </a:ext>
                </a:extLst>
              </a:tr>
              <a:tr h="4842582">
                <a:tc>
                  <a:txBody>
                    <a:bodyPr/>
                    <a:lstStyle/>
                    <a:p>
                      <a:pPr algn="l"/>
                      <a:r>
                        <a:rPr kumimoji="1" lang="ja-JP" altLang="en-US" sz="2000" dirty="0">
                          <a:latin typeface="UD デジタル 教科書体 NP-R" panose="02020400000000000000" pitchFamily="18" charset="-128"/>
                          <a:ea typeface="UD デジタル 教科書体 NP-R" panose="02020400000000000000" pitchFamily="18" charset="-128"/>
                        </a:rPr>
                        <a:t>相談支援事業所あすなろ　</a:t>
                      </a:r>
                      <a:r>
                        <a:rPr kumimoji="1" lang="en-US" altLang="ja-JP" sz="2000" dirty="0">
                          <a:latin typeface="UD デジタル 教科書体 NP-R" panose="02020400000000000000" pitchFamily="18" charset="-128"/>
                          <a:ea typeface="UD デジタル 教科書体 NP-R" panose="02020400000000000000" pitchFamily="18" charset="-128"/>
                        </a:rPr>
                        <a:t>3</a:t>
                      </a:r>
                      <a:r>
                        <a:rPr kumimoji="1" lang="ja-JP" altLang="en-US" sz="2000" dirty="0">
                          <a:latin typeface="UD デジタル 教科書体 NP-R" panose="02020400000000000000" pitchFamily="18" charset="-128"/>
                          <a:ea typeface="UD デジタル 教科書体 NP-R" panose="02020400000000000000" pitchFamily="18" charset="-128"/>
                        </a:rPr>
                        <a:t>人</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常任専従：主任</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常勤専従：現任</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常勤兼務：現任</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障害者相談支援事業所あゆむ苑　</a:t>
                      </a:r>
                      <a:r>
                        <a:rPr kumimoji="1" lang="en-US" altLang="ja-JP" sz="2000" dirty="0">
                          <a:latin typeface="UD デジタル 教科書体 NP-R" panose="02020400000000000000" pitchFamily="18" charset="-128"/>
                          <a:ea typeface="UD デジタル 教科書体 NP-R" panose="02020400000000000000" pitchFamily="18" charset="-128"/>
                        </a:rPr>
                        <a:t>3</a:t>
                      </a:r>
                      <a:r>
                        <a:rPr kumimoji="1" lang="ja-JP" altLang="en-US" sz="2000" dirty="0">
                          <a:latin typeface="UD デジタル 教科書体 NP-R" panose="02020400000000000000" pitchFamily="18" charset="-128"/>
                          <a:ea typeface="UD デジタル 教科書体 NP-R" panose="02020400000000000000" pitchFamily="18" charset="-128"/>
                        </a:rPr>
                        <a:t>人</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常任専従：主任</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常勤専従：現任</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常勤兼務：現任</a:t>
                      </a:r>
                    </a:p>
                  </a:txBody>
                  <a:tcPr anchor="ctr"/>
                </a:tc>
                <a:tc>
                  <a:txBody>
                    <a:bodyPr/>
                    <a:lstStyle/>
                    <a:p>
                      <a:pPr algn="l"/>
                      <a:r>
                        <a:rPr kumimoji="1" lang="ja-JP" altLang="en-US" sz="2000" dirty="0">
                          <a:latin typeface="UD デジタル 教科書体 NP-R" panose="02020400000000000000" pitchFamily="18" charset="-128"/>
                          <a:ea typeface="UD デジタル 教科書体 NP-R" panose="02020400000000000000" pitchFamily="18" charset="-128"/>
                        </a:rPr>
                        <a:t>頻度：隔週月曜日　</a:t>
                      </a:r>
                      <a:r>
                        <a:rPr kumimoji="1" lang="en-US" altLang="ja-JP" sz="2000" dirty="0">
                          <a:latin typeface="UD デジタル 教科書体 NP-R" panose="02020400000000000000" pitchFamily="18" charset="-128"/>
                          <a:ea typeface="UD デジタル 教科書体 NP-R" panose="02020400000000000000" pitchFamily="18" charset="-128"/>
                        </a:rPr>
                        <a:t>16</a:t>
                      </a:r>
                      <a:r>
                        <a:rPr kumimoji="1" lang="ja-JP" altLang="en-US" sz="2000" dirty="0">
                          <a:latin typeface="UD デジタル 教科書体 NP-R" panose="02020400000000000000" pitchFamily="18" charset="-128"/>
                          <a:ea typeface="UD デジタル 教科書体 NP-R" panose="02020400000000000000" pitchFamily="18" charset="-128"/>
                        </a:rPr>
                        <a:t>時～</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内容：協働体の体制確認</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　　　運営会議</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　　　事例検討</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　　　地域資源の情報共有等</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　　　</a:t>
                      </a:r>
                      <a:r>
                        <a:rPr kumimoji="1" lang="en-US" altLang="ja-JP" sz="2000" dirty="0">
                          <a:latin typeface="UD デジタル 教科書体 NP-R" panose="02020400000000000000" pitchFamily="18" charset="-128"/>
                          <a:ea typeface="UD デジタル 教科書体 NP-R" panose="02020400000000000000" pitchFamily="18" charset="-128"/>
                        </a:rPr>
                        <a:t>ZOOM</a:t>
                      </a:r>
                      <a:r>
                        <a:rPr kumimoji="1" lang="ja-JP" altLang="en-US" sz="2000" dirty="0">
                          <a:latin typeface="UD デジタル 教科書体 NP-R" panose="02020400000000000000" pitchFamily="18" charset="-128"/>
                          <a:ea typeface="UD デジタル 教科書体 NP-R" panose="02020400000000000000" pitchFamily="18" charset="-128"/>
                        </a:rPr>
                        <a:t>にて毎回</a:t>
                      </a:r>
                      <a:r>
                        <a:rPr kumimoji="1" lang="en-US" altLang="ja-JP" sz="2000" dirty="0">
                          <a:latin typeface="UD デジタル 教科書体 NP-R" panose="02020400000000000000" pitchFamily="18" charset="-128"/>
                          <a:ea typeface="UD デジタル 教科書体 NP-R" panose="02020400000000000000" pitchFamily="18" charset="-128"/>
                        </a:rPr>
                        <a:t>1</a:t>
                      </a:r>
                      <a:r>
                        <a:rPr kumimoji="1" lang="ja-JP" altLang="en-US" sz="2000" dirty="0">
                          <a:latin typeface="UD デジタル 教科書体 NP-R" panose="02020400000000000000" pitchFamily="18" charset="-128"/>
                          <a:ea typeface="UD デジタル 教科書体 NP-R" panose="02020400000000000000" pitchFamily="18" charset="-128"/>
                        </a:rPr>
                        <a:t>時間程度の会 </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en-US" altLang="ja-JP" sz="2000" dirty="0">
                          <a:latin typeface="UD デジタル 教科書体 NP-R" panose="02020400000000000000" pitchFamily="18" charset="-128"/>
                          <a:ea typeface="UD デジタル 教科書体 NP-R" panose="02020400000000000000" pitchFamily="18" charset="-128"/>
                        </a:rPr>
                        <a:t>          </a:t>
                      </a:r>
                      <a:r>
                        <a:rPr kumimoji="1" lang="ja-JP" altLang="en-US" sz="2000" dirty="0">
                          <a:latin typeface="UD デジタル 教科書体 NP-R" panose="02020400000000000000" pitchFamily="18" charset="-128"/>
                          <a:ea typeface="UD デジタル 教科書体 NP-R" panose="02020400000000000000" pitchFamily="18" charset="-128"/>
                        </a:rPr>
                        <a:t>議を実施</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研修：①南予地域の研修会２回／年</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　　　②八幡浜大洲圏域研修会</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　　　　</a:t>
                      </a:r>
                      <a:r>
                        <a:rPr kumimoji="1" lang="en-US" altLang="ja-JP" sz="2000" dirty="0">
                          <a:latin typeface="UD デジタル 教科書体 NP-R" panose="02020400000000000000" pitchFamily="18" charset="-128"/>
                          <a:ea typeface="UD デジタル 教科書体 NP-R" panose="02020400000000000000" pitchFamily="18" charset="-128"/>
                        </a:rPr>
                        <a:t>4</a:t>
                      </a:r>
                      <a:r>
                        <a:rPr kumimoji="1" lang="ja-JP" altLang="en-US" sz="2000" dirty="0">
                          <a:latin typeface="UD デジタル 教科書体 NP-R" panose="02020400000000000000" pitchFamily="18" charset="-128"/>
                          <a:ea typeface="UD デジタル 教科書体 NP-R" panose="02020400000000000000" pitchFamily="18" charset="-128"/>
                        </a:rPr>
                        <a:t>回／年　ＧＳＶの実施　</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　　　③各行政主催の相談支援専門　</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　　　　員連絡会</a:t>
                      </a:r>
                      <a:r>
                        <a:rPr kumimoji="1" lang="en-US" altLang="ja-JP" sz="2000" dirty="0">
                          <a:latin typeface="UD デジタル 教科書体 NP-R" panose="02020400000000000000" pitchFamily="18" charset="-128"/>
                          <a:ea typeface="UD デジタル 教科書体 NP-R" panose="02020400000000000000" pitchFamily="18" charset="-128"/>
                        </a:rPr>
                        <a:t>6</a:t>
                      </a:r>
                      <a:r>
                        <a:rPr kumimoji="1" lang="ja-JP" altLang="en-US" sz="2000" dirty="0">
                          <a:latin typeface="UD デジタル 教科書体 NP-R" panose="02020400000000000000" pitchFamily="18" charset="-128"/>
                          <a:ea typeface="UD デジタル 教科書体 NP-R" panose="02020400000000000000" pitchFamily="18" charset="-128"/>
                        </a:rPr>
                        <a:t>回／年　</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　　　　（</a:t>
                      </a:r>
                      <a:r>
                        <a:rPr kumimoji="1" lang="en-US" altLang="ja-JP" sz="2000" dirty="0">
                          <a:latin typeface="UD デジタル 教科書体 NP-R" panose="02020400000000000000" pitchFamily="18" charset="-128"/>
                          <a:ea typeface="UD デジタル 教科書体 NP-R" panose="02020400000000000000" pitchFamily="18" charset="-128"/>
                        </a:rPr>
                        <a:t>GSV</a:t>
                      </a:r>
                      <a:r>
                        <a:rPr kumimoji="1" lang="ja-JP" altLang="en-US" sz="2000" dirty="0">
                          <a:latin typeface="UD デジタル 教科書体 NP-R" panose="02020400000000000000" pitchFamily="18" charset="-128"/>
                          <a:ea typeface="UD デジタル 教科書体 NP-R" panose="02020400000000000000" pitchFamily="18" charset="-128"/>
                        </a:rPr>
                        <a:t>の実施）</a:t>
                      </a:r>
                    </a:p>
                  </a:txBody>
                  <a:tcPr anchor="ctr"/>
                </a:tc>
                <a:tc>
                  <a:txBody>
                    <a:bodyPr/>
                    <a:lstStyle/>
                    <a:p>
                      <a:pPr algn="l"/>
                      <a:r>
                        <a:rPr kumimoji="1" lang="ja-JP" altLang="en-US" sz="2000" dirty="0">
                          <a:latin typeface="UD デジタル 教科書体 NP-R" panose="02020400000000000000" pitchFamily="18" charset="-128"/>
                          <a:ea typeface="UD デジタル 教科書体 NP-R" panose="02020400000000000000" pitchFamily="18" charset="-128"/>
                        </a:rPr>
                        <a:t>事業所間の事例の共有を行い経過なども含めて相談しやすい体制が整備されている。</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困難事例についても相互の事例の関わりに中での状況を共有しその後の支援に生かされている。</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各市のサービス提供事業所の情報も共有しサービス利用に繋がっている。</a:t>
                      </a:r>
                      <a:endParaRPr kumimoji="1" lang="en-US" altLang="ja-JP" sz="2000" dirty="0">
                        <a:latin typeface="UD デジタル 教科書体 NP-R" panose="02020400000000000000" pitchFamily="18" charset="-128"/>
                        <a:ea typeface="UD デジタル 教科書体 NP-R" panose="02020400000000000000" pitchFamily="18" charset="-128"/>
                      </a:endParaRPr>
                    </a:p>
                    <a:p>
                      <a:pPr algn="l"/>
                      <a:r>
                        <a:rPr kumimoji="1" lang="ja-JP" altLang="en-US" sz="2000" dirty="0">
                          <a:latin typeface="UD デジタル 教科書体 NP-R" panose="02020400000000000000" pitchFamily="18" charset="-128"/>
                          <a:ea typeface="UD デジタル 教科書体 NP-R" panose="02020400000000000000" pitchFamily="18" charset="-128"/>
                        </a:rPr>
                        <a:t>年間の事例検討結果を行政にも報告し協働体制の効果について共通認識が持てるようにしている。</a:t>
                      </a:r>
                    </a:p>
                  </a:txBody>
                  <a:tcPr anchor="ctr"/>
                </a:tc>
                <a:extLst>
                  <a:ext uri="{0D108BD9-81ED-4DB2-BD59-A6C34878D82A}">
                    <a16:rowId xmlns:a16="http://schemas.microsoft.com/office/drawing/2014/main" val="969526060"/>
                  </a:ext>
                </a:extLst>
              </a:tr>
            </a:tbl>
          </a:graphicData>
        </a:graphic>
      </p:graphicFrame>
    </p:spTree>
    <p:extLst>
      <p:ext uri="{BB962C8B-B14F-4D97-AF65-F5344CB8AC3E}">
        <p14:creationId xmlns:p14="http://schemas.microsoft.com/office/powerpoint/2010/main" val="1335650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0F0ADD-EE5F-1A5B-B132-63FF6B4EEB90}"/>
              </a:ext>
            </a:extLst>
          </p:cNvPr>
          <p:cNvSpPr>
            <a:spLocks noGrp="1"/>
          </p:cNvSpPr>
          <p:nvPr>
            <p:ph type="title"/>
          </p:nvPr>
        </p:nvSpPr>
        <p:spPr>
          <a:xfrm>
            <a:off x="2096611" y="121186"/>
            <a:ext cx="7646233" cy="744146"/>
          </a:xfrm>
          <a:ln>
            <a:noFill/>
          </a:ln>
        </p:spPr>
        <p:txBody>
          <a:bodyPr>
            <a:normAutofit/>
          </a:bodyPr>
          <a:lstStyle/>
          <a:p>
            <a:pPr algn="ctr"/>
            <a:r>
              <a:rPr lang="ja-JP" altLang="en-US" sz="4000" dirty="0">
                <a:latin typeface="UD デジタル 教科書体 NP-R" panose="02020400000000000000" pitchFamily="18" charset="-128"/>
                <a:ea typeface="UD デジタル 教科書体 NP-R" panose="02020400000000000000" pitchFamily="18" charset="-128"/>
              </a:rPr>
              <a:t>良かった点</a:t>
            </a:r>
            <a:endParaRPr kumimoji="1" lang="ja-JP" altLang="en-US" sz="4000" dirty="0">
              <a:latin typeface="UD デジタル 教科書体 NP-R" panose="02020400000000000000" pitchFamily="18" charset="-128"/>
              <a:ea typeface="UD デジタル 教科書体 NP-R" panose="02020400000000000000" pitchFamily="18" charset="-128"/>
            </a:endParaRPr>
          </a:p>
        </p:txBody>
      </p:sp>
      <p:sp>
        <p:nvSpPr>
          <p:cNvPr id="5" name="テキスト ボックス 4">
            <a:extLst>
              <a:ext uri="{FF2B5EF4-FFF2-40B4-BE49-F238E27FC236}">
                <a16:creationId xmlns:a16="http://schemas.microsoft.com/office/drawing/2014/main" id="{4429A9DD-0F94-62D6-E805-F7D7859A738B}"/>
              </a:ext>
            </a:extLst>
          </p:cNvPr>
          <p:cNvSpPr txBox="1"/>
          <p:nvPr/>
        </p:nvSpPr>
        <p:spPr>
          <a:xfrm>
            <a:off x="422313" y="744146"/>
            <a:ext cx="11347373" cy="6136232"/>
          </a:xfrm>
          <a:prstGeom prst="rect">
            <a:avLst/>
          </a:prstGeom>
          <a:noFill/>
        </p:spPr>
        <p:txBody>
          <a:bodyPr wrap="square">
            <a:spAutoFit/>
          </a:bodyPr>
          <a:lstStyle/>
          <a:p>
            <a:pPr>
              <a:lnSpc>
                <a:spcPct val="150000"/>
              </a:lnSpc>
            </a:pP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・市をまたぐ地域での協働体だが、障がい者（児）が住みやすい</a:t>
            </a:r>
            <a:r>
              <a:rPr kumimoji="1" lang="ja-JP" altLang="en-US" sz="2400" b="1" dirty="0">
                <a:solidFill>
                  <a:srgbClr val="FF0000"/>
                </a:solidFill>
                <a:latin typeface="UD デジタル 教科書体 NP-R" panose="02020400000000000000" pitchFamily="18" charset="-128"/>
                <a:ea typeface="UD デジタル 教科書体 NP-R" panose="02020400000000000000" pitchFamily="18" charset="-128"/>
              </a:rPr>
              <a:t>「地域づくり」に繋げたい</a:t>
            </a: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という思いが一緒だった。</a:t>
            </a:r>
            <a:endParaRPr kumimoji="1" lang="en-US" altLang="ja-JP" sz="24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・あすなろは「精神保健福祉士・社会福祉士」あゆむ苑は「保健師・介護支援専門員・社会福祉士」という</a:t>
            </a:r>
            <a:r>
              <a:rPr kumimoji="1" lang="ja-JP" altLang="en-US" sz="2400" b="1" dirty="0">
                <a:solidFill>
                  <a:srgbClr val="FF0000"/>
                </a:solidFill>
                <a:latin typeface="UD デジタル 教科書体 NP-R" panose="02020400000000000000" pitchFamily="18" charset="-128"/>
                <a:ea typeface="UD デジタル 教科書体 NP-R" panose="02020400000000000000" pitchFamily="18" charset="-128"/>
              </a:rPr>
              <a:t>多彩な専門職で構成</a:t>
            </a: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されており、困難事例のケースでは多様な意見やアドバイスをもらえ、</a:t>
            </a:r>
            <a:r>
              <a:rPr kumimoji="1" lang="ja-JP" altLang="en-US" sz="2400" b="1" dirty="0">
                <a:solidFill>
                  <a:srgbClr val="FF0000"/>
                </a:solidFill>
                <a:latin typeface="UD デジタル 教科書体 NP-R" panose="02020400000000000000" pitchFamily="18" charset="-128"/>
                <a:ea typeface="UD デジタル 教科書体 NP-R" panose="02020400000000000000" pitchFamily="18" charset="-128"/>
              </a:rPr>
              <a:t>事業所を超えての</a:t>
            </a:r>
            <a:r>
              <a:rPr kumimoji="1" lang="en-US" altLang="ja-JP" sz="2400" b="1" dirty="0">
                <a:solidFill>
                  <a:srgbClr val="FF0000"/>
                </a:solidFill>
                <a:latin typeface="UD デジタル 教科書体 NP-R" panose="02020400000000000000" pitchFamily="18" charset="-128"/>
                <a:ea typeface="UD デジタル 教科書体 NP-R" panose="02020400000000000000" pitchFamily="18" charset="-128"/>
              </a:rPr>
              <a:t>OJT</a:t>
            </a: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の場となっており支援の質の向上に繋がっている。また、事例</a:t>
            </a:r>
            <a:r>
              <a:rPr lang="ja-JP" altLang="en-US" sz="2400" dirty="0">
                <a:latin typeface="UD デジタル 教科書体 NP-R" panose="02020400000000000000" pitchFamily="18" charset="-128"/>
                <a:ea typeface="UD デジタル 教科書体 NP-R" panose="02020400000000000000" pitchFamily="18" charset="-128"/>
              </a:rPr>
              <a:t>を</a:t>
            </a:r>
            <a:r>
              <a:rPr kumimoji="1" lang="ja-JP" altLang="en-US" sz="2400" b="1" dirty="0">
                <a:solidFill>
                  <a:srgbClr val="FF0000"/>
                </a:solidFill>
                <a:latin typeface="UD デジタル 教科書体 NP-R" panose="02020400000000000000" pitchFamily="18" charset="-128"/>
                <a:ea typeface="UD デジタル 教科書体 NP-R" panose="02020400000000000000" pitchFamily="18" charset="-128"/>
              </a:rPr>
              <a:t>まとめるという作業</a:t>
            </a: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の中で見つめなおす機会となり、</a:t>
            </a:r>
            <a:r>
              <a:rPr kumimoji="1" lang="ja-JP" altLang="en-US" sz="2400" b="1" dirty="0">
                <a:solidFill>
                  <a:srgbClr val="FF0000"/>
                </a:solidFill>
                <a:latin typeface="UD デジタル 教科書体 NP-R" panose="02020400000000000000" pitchFamily="18" charset="-128"/>
                <a:ea typeface="UD デジタル 教科書体 NP-R" panose="02020400000000000000" pitchFamily="18" charset="-128"/>
              </a:rPr>
              <a:t>客観的に捉える</a:t>
            </a: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ことができる。</a:t>
            </a:r>
            <a:endParaRPr kumimoji="1" lang="en-US" altLang="ja-JP" sz="24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・上位の基本報酬がつくことで</a:t>
            </a:r>
            <a:r>
              <a:rPr kumimoji="1" lang="ja-JP" altLang="en-US" sz="2400" b="1" dirty="0">
                <a:solidFill>
                  <a:srgbClr val="FF0000"/>
                </a:solidFill>
                <a:latin typeface="UD デジタル 教科書体 NP-R" panose="02020400000000000000" pitchFamily="18" charset="-128"/>
                <a:ea typeface="UD デジタル 教科書体 NP-R" panose="02020400000000000000" pitchFamily="18" charset="-128"/>
              </a:rPr>
              <a:t>収益増に繋がる</a:t>
            </a: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。そのことでモチベーションも上がり、</a:t>
            </a:r>
            <a:r>
              <a:rPr kumimoji="1" lang="ja-JP" altLang="en-US" sz="2400" b="1" dirty="0">
                <a:solidFill>
                  <a:srgbClr val="FF0000"/>
                </a:solidFill>
                <a:latin typeface="UD デジタル 教科書体 NP-R" panose="02020400000000000000" pitchFamily="18" charset="-128"/>
                <a:ea typeface="UD デジタル 教科書体 NP-R" panose="02020400000000000000" pitchFamily="18" charset="-128"/>
              </a:rPr>
              <a:t>就労意欲</a:t>
            </a: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にも繋がっている。</a:t>
            </a:r>
            <a:endParaRPr kumimoji="1" lang="en-US" altLang="ja-JP" sz="24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・他事業所という垣根を越えて</a:t>
            </a:r>
            <a:r>
              <a:rPr kumimoji="1" lang="ja-JP" altLang="en-US" sz="2400" b="1" dirty="0">
                <a:solidFill>
                  <a:srgbClr val="FF0000"/>
                </a:solidFill>
                <a:latin typeface="UD デジタル 教科書体 NP-R" panose="02020400000000000000" pitchFamily="18" charset="-128"/>
                <a:ea typeface="UD デジタル 教科書体 NP-R" panose="02020400000000000000" pitchFamily="18" charset="-128"/>
              </a:rPr>
              <a:t>仲間として</a:t>
            </a:r>
            <a:r>
              <a:rPr kumimoji="1" lang="ja-JP" altLang="en-US" sz="2400" b="0" dirty="0">
                <a:solidFill>
                  <a:schemeClr val="tx1"/>
                </a:solidFill>
                <a:latin typeface="UD デジタル 教科書体 NP-R" panose="02020400000000000000" pitchFamily="18" charset="-128"/>
                <a:ea typeface="UD デジタル 教科書体 NP-R" panose="02020400000000000000" pitchFamily="18" charset="-128"/>
              </a:rPr>
              <a:t>事例以外の悩みなどを話し合う場にもなっている。</a:t>
            </a:r>
            <a:endParaRPr kumimoji="1" lang="en-US" altLang="ja-JP" sz="2400" b="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78872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3D957-E7FD-59A7-F74F-76E5388AE3C8}"/>
              </a:ext>
            </a:extLst>
          </p:cNvPr>
          <p:cNvSpPr>
            <a:spLocks noGrp="1"/>
          </p:cNvSpPr>
          <p:nvPr>
            <p:ph type="title"/>
          </p:nvPr>
        </p:nvSpPr>
        <p:spPr>
          <a:xfrm>
            <a:off x="838200" y="278256"/>
            <a:ext cx="10515600" cy="609235"/>
          </a:xfrm>
        </p:spPr>
        <p:txBody>
          <a:bodyPr>
            <a:normAutofit fontScale="90000"/>
          </a:bodyPr>
          <a:lstStyle/>
          <a:p>
            <a:pPr algn="ctr"/>
            <a:r>
              <a:rPr kumimoji="1" lang="ja-JP" altLang="en-US" dirty="0">
                <a:latin typeface="UD デジタル 教科書体 NP-R" panose="02020400000000000000" pitchFamily="18" charset="-128"/>
                <a:ea typeface="UD デジタル 教科書体 NP-R" panose="02020400000000000000" pitchFamily="18" charset="-128"/>
              </a:rPr>
              <a:t>今後の展望</a:t>
            </a:r>
          </a:p>
        </p:txBody>
      </p:sp>
      <p:sp>
        <p:nvSpPr>
          <p:cNvPr id="7" name="テキスト ボックス 6">
            <a:extLst>
              <a:ext uri="{FF2B5EF4-FFF2-40B4-BE49-F238E27FC236}">
                <a16:creationId xmlns:a16="http://schemas.microsoft.com/office/drawing/2014/main" id="{21178FD9-3808-28F3-B151-FF0A9C054E4D}"/>
              </a:ext>
            </a:extLst>
          </p:cNvPr>
          <p:cNvSpPr txBox="1"/>
          <p:nvPr/>
        </p:nvSpPr>
        <p:spPr>
          <a:xfrm>
            <a:off x="528810" y="887491"/>
            <a:ext cx="11369407" cy="5850832"/>
          </a:xfrm>
          <a:prstGeom prst="rect">
            <a:avLst/>
          </a:prstGeom>
          <a:noFill/>
        </p:spPr>
        <p:txBody>
          <a:bodyPr wrap="square">
            <a:spAutoFit/>
          </a:bodyPr>
          <a:lstStyle/>
          <a:p>
            <a:pPr>
              <a:lnSpc>
                <a:spcPct val="150000"/>
              </a:lnSpc>
            </a:pP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・南予圏域でも市町を超えての協働体を検討している事業所がある。南予は一人事業所もあり、困難事例を一人で抱えている相談支援専門員もいる。定期的な圏域での</a:t>
            </a:r>
            <a:r>
              <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rPr>
              <a:t>GSV</a:t>
            </a: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の中で事例を共有し一緒に解決に向けて話し合う中で、</a:t>
            </a:r>
            <a:r>
              <a:rPr kumimoji="1" lang="ja-JP" altLang="en-US" sz="2800" b="1" dirty="0">
                <a:solidFill>
                  <a:srgbClr val="FF0000"/>
                </a:solidFill>
                <a:latin typeface="UD デジタル 教科書体 NP-R" panose="02020400000000000000" pitchFamily="18" charset="-128"/>
                <a:ea typeface="UD デジタル 教科書体 NP-R" panose="02020400000000000000" pitchFamily="18" charset="-128"/>
              </a:rPr>
              <a:t>少しでも前進</a:t>
            </a: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できる協働体について検討する事業所が増えることに繋がってほしい。協働体が増えることで視点が拡がり、地域の障がい者（児）の生活にも広がりが増えると考える。</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・協働体で話し合った事例は</a:t>
            </a:r>
            <a:r>
              <a:rPr kumimoji="1" lang="ja-JP" altLang="en-US" sz="2800" b="1" dirty="0">
                <a:solidFill>
                  <a:srgbClr val="FF0000"/>
                </a:solidFill>
                <a:latin typeface="UD デジタル 教科書体 NP-R" panose="02020400000000000000" pitchFamily="18" charset="-128"/>
                <a:ea typeface="UD デジタル 教科書体 NP-R" panose="02020400000000000000" pitchFamily="18" charset="-128"/>
              </a:rPr>
              <a:t>地域の課題として集約し、</a:t>
            </a: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市町や圏域の行政も巻き込み</a:t>
            </a:r>
            <a:r>
              <a:rPr kumimoji="1" lang="ja-JP" altLang="en-US" sz="2800" b="0" dirty="0">
                <a:solidFill>
                  <a:srgbClr val="FF0000"/>
                </a:solidFill>
                <a:latin typeface="UD デジタル 教科書体 NP-R" panose="02020400000000000000" pitchFamily="18" charset="-128"/>
                <a:ea typeface="UD デジタル 教科書体 NP-R" panose="02020400000000000000" pitchFamily="18" charset="-128"/>
              </a:rPr>
              <a:t>「</a:t>
            </a:r>
            <a:r>
              <a:rPr kumimoji="1" lang="ja-JP" altLang="en-US" sz="2800" b="1" dirty="0">
                <a:solidFill>
                  <a:srgbClr val="FF0000"/>
                </a:solidFill>
                <a:latin typeface="UD デジタル 教科書体 NP-R" panose="02020400000000000000" pitchFamily="18" charset="-128"/>
                <a:ea typeface="UD デジタル 教科書体 NP-R" panose="02020400000000000000" pitchFamily="18" charset="-128"/>
              </a:rPr>
              <a:t>新たなサービス」の構築、地域づくり</a:t>
            </a:r>
            <a:r>
              <a:rPr kumimoji="1" lang="ja-JP" altLang="en-US" sz="2800" b="0" dirty="0">
                <a:solidFill>
                  <a:schemeClr val="tx1"/>
                </a:solidFill>
                <a:latin typeface="UD デジタル 教科書体 NP-R" panose="02020400000000000000" pitchFamily="18" charset="-128"/>
                <a:ea typeface="UD デジタル 教科書体 NP-R" panose="02020400000000000000" pitchFamily="18" charset="-128"/>
              </a:rPr>
              <a:t>に向けて検討していきたい。</a:t>
            </a:r>
            <a:endParaRPr kumimoji="1" lang="en-US" altLang="ja-JP" sz="2800" b="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537955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100</TotalTime>
  <Words>761</Words>
  <Application>Microsoft Office PowerPoint</Application>
  <PresentationFormat>ワイド画面</PresentationFormat>
  <Paragraphs>76</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UD デジタル 教科書体 NP-R</vt:lpstr>
      <vt:lpstr>游ゴシック</vt:lpstr>
      <vt:lpstr>游ゴシック Light</vt:lpstr>
      <vt:lpstr>Arial</vt:lpstr>
      <vt:lpstr>Office テーマ</vt:lpstr>
      <vt:lpstr>PowerPoint プレゼンテーション</vt:lpstr>
      <vt:lpstr>協働体に向けてのプロセス</vt:lpstr>
      <vt:lpstr>事業所の基本情報</vt:lpstr>
      <vt:lpstr>協働体制の活動状況</vt:lpstr>
      <vt:lpstr>良かった点</vt:lpstr>
      <vt:lpstr>今後の展望</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大森 清香</dc:creator>
  <cp:lastModifiedBy>福島県 相談支援専門員協会</cp:lastModifiedBy>
  <cp:revision>18</cp:revision>
  <dcterms:created xsi:type="dcterms:W3CDTF">2025-08-11T01:09:34Z</dcterms:created>
  <dcterms:modified xsi:type="dcterms:W3CDTF">2025-09-12T02:20:00Z</dcterms:modified>
</cp:coreProperties>
</file>